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Lst>
  <p:sldSz cy="5143500" cx="9144000"/>
  <p:notesSz cx="6858000" cy="9144000"/>
  <p:embeddedFontLst>
    <p:embeddedFont>
      <p:font typeface="Afacad Flux"/>
      <p:regular r:id="rId21"/>
      <p:bold r:id="rId22"/>
    </p:embeddedFont>
    <p:embeddedFont>
      <p:font typeface="Montserrat"/>
      <p:regular r:id="rId23"/>
      <p:bold r:id="rId24"/>
      <p:italic r:id="rId25"/>
      <p:boldItalic r:id="rId26"/>
    </p:embeddedFont>
    <p:embeddedFont>
      <p:font typeface="Comfortaa"/>
      <p:regular r:id="rId27"/>
      <p:bold r:id="rId2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4A82903A-24CB-4D6D-9537-2672B862C253}">
  <a:tblStyle styleId="{4A82903A-24CB-4D6D-9537-2672B862C253}"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F736107E-A5A4-4BAB-BDA7-6CDA159CAEC3}" styleName="Table_1">
    <a:wholeTbl>
      <a:tcTxStyle b="off" i="off">
        <a:font>
          <a:latin typeface="Calibri"/>
          <a:ea typeface="Calibri"/>
          <a:cs typeface="Calibri"/>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8ECF4"/>
          </a:solidFill>
        </a:fill>
      </a:tcStyle>
    </a:wholeTbl>
    <a:band1H>
      <a:tcTxStyle/>
      <a:tcStyle>
        <a:fill>
          <a:solidFill>
            <a:srgbClr val="CFD7E7"/>
          </a:solidFill>
        </a:fill>
      </a:tcStyle>
    </a:band1H>
    <a:band2H>
      <a:tcTxStyle/>
    </a:band2H>
    <a:band1V>
      <a:tcTxStyle/>
      <a:tcStyle>
        <a:fill>
          <a:solidFill>
            <a:srgbClr val="CFD7E7"/>
          </a:solidFill>
        </a:fill>
      </a:tcStyle>
    </a:band1V>
    <a:band2V>
      <a:tcTxStyle/>
    </a:band2V>
    <a:lastCol>
      <a:tcTxStyle b="on" i="off">
        <a:font>
          <a:latin typeface="Calibri"/>
          <a:ea typeface="Calibri"/>
          <a:cs typeface="Calibri"/>
        </a:font>
        <a:schemeClr val="lt1"/>
      </a:tcTxStyle>
      <a:tcStyle>
        <a:fill>
          <a:solidFill>
            <a:schemeClr val="accent1"/>
          </a:solidFill>
        </a:fill>
      </a:tcStyle>
    </a:lastCol>
    <a:firstCol>
      <a:tcTxStyle b="on" i="off">
        <a:font>
          <a:latin typeface="Calibri"/>
          <a:ea typeface="Calibri"/>
          <a:cs typeface="Calibri"/>
        </a:font>
        <a:schemeClr val="lt1"/>
      </a:tcTxStyle>
      <a:tcStyle>
        <a:fill>
          <a:solidFill>
            <a:schemeClr val="accent1"/>
          </a:solidFill>
        </a:fill>
      </a:tcStyle>
    </a:firstCol>
    <a:lastRow>
      <a:tcTxStyle b="on" i="off">
        <a:font>
          <a:latin typeface="Calibri"/>
          <a:ea typeface="Calibri"/>
          <a:cs typeface="Calibri"/>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Calibri"/>
          <a:ea typeface="Calibri"/>
          <a:cs typeface="Calibri"/>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font" Target="fonts/AfacadFlux-bold.fntdata"/><Relationship Id="rId21" Type="http://schemas.openxmlformats.org/officeDocument/2006/relationships/font" Target="fonts/AfacadFlux-regular.fntdata"/><Relationship Id="rId24" Type="http://schemas.openxmlformats.org/officeDocument/2006/relationships/font" Target="fonts/Montserrat-bold.fntdata"/><Relationship Id="rId23" Type="http://schemas.openxmlformats.org/officeDocument/2006/relationships/font" Target="fonts/Montserrat-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font" Target="fonts/Montserrat-boldItalic.fntdata"/><Relationship Id="rId25" Type="http://schemas.openxmlformats.org/officeDocument/2006/relationships/font" Target="fonts/Montserrat-italic.fntdata"/><Relationship Id="rId28" Type="http://schemas.openxmlformats.org/officeDocument/2006/relationships/font" Target="fonts/Comfortaa-bold.fntdata"/><Relationship Id="rId27" Type="http://schemas.openxmlformats.org/officeDocument/2006/relationships/font" Target="fonts/Comfortaa-regular.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 name="Shape 53"/>
        <p:cNvGrpSpPr/>
        <p:nvPr/>
      </p:nvGrpSpPr>
      <p:grpSpPr>
        <a:xfrm>
          <a:off x="0" y="0"/>
          <a:ext cx="0" cy="0"/>
          <a:chOff x="0" y="0"/>
          <a:chExt cx="0" cy="0"/>
        </a:xfrm>
      </p:grpSpPr>
      <p:sp>
        <p:nvSpPr>
          <p:cNvPr id="54" name="Google Shape;54;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5" name="Google Shape;5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3a7956935b9_0_2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g3a7956935b9_0_29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3a7956935b9_0_3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Based on our findings, Dutch Bro’s customer base shows two distinct segments:</a:t>
            </a:r>
            <a:endParaRPr/>
          </a:p>
          <a:p>
            <a:pPr indent="0" lvl="0" marL="0" rtl="0" algn="l">
              <a:spcBef>
                <a:spcPts val="0"/>
              </a:spcBef>
              <a:spcAft>
                <a:spcPts val="0"/>
              </a:spcAft>
              <a:buNone/>
            </a:pPr>
            <a:r>
              <a:rPr lang="en"/>
              <a:t>Strengthen Loyalty Among Brand-Engaged Loyalists (Primary Segment - 82%)</a:t>
            </a:r>
            <a:endParaRPr/>
          </a:p>
          <a:p>
            <a:pPr indent="0" lvl="0" marL="0" rtl="0" algn="l">
              <a:spcBef>
                <a:spcPts val="0"/>
              </a:spcBef>
              <a:spcAft>
                <a:spcPts val="0"/>
              </a:spcAft>
              <a:buNone/>
            </a:pPr>
            <a:r>
              <a:rPr lang="en"/>
              <a:t>Convert Low-Engagement Traditionalists Into More Frequent Buyers (Secondary Segment – 18%)</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recommend the company to prioritize the primary segment of loyalists and create cross-segment strategies that can also be marketed to the low-engagement consumers as well. We want to build stronger relationships with our consumer base, boost loyalty, and explore new growth opportunities for the Low-Engagement Traditionalists segment.</a:t>
            </a:r>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208" name="Google Shape;208;g3a7956935b9_0_39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3aba1ceb56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3aba1ceb56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00000"/>
              </a:lnSpc>
              <a:spcBef>
                <a:spcPts val="1000"/>
              </a:spcBef>
              <a:spcAft>
                <a:spcPts val="0"/>
              </a:spcAft>
              <a:buClr>
                <a:schemeClr val="dk1"/>
              </a:buClr>
              <a:buSzPts val="1100"/>
              <a:buFont typeface="Arial"/>
              <a:buNone/>
            </a:pPr>
            <a:r>
              <a:rPr b="1" lang="en">
                <a:solidFill>
                  <a:schemeClr val="dk1"/>
                </a:solidFill>
              </a:rPr>
              <a:t>We want to preserve the existing brand identity</a:t>
            </a:r>
            <a:endParaRPr b="1">
              <a:solidFill>
                <a:schemeClr val="dk1"/>
              </a:solidFill>
            </a:endParaRPr>
          </a:p>
          <a:p>
            <a:pPr indent="0" lvl="0" marL="0" rtl="0" algn="l">
              <a:lnSpc>
                <a:spcPct val="100000"/>
              </a:lnSpc>
              <a:spcBef>
                <a:spcPts val="1000"/>
              </a:spcBef>
              <a:spcAft>
                <a:spcPts val="0"/>
              </a:spcAft>
              <a:buClr>
                <a:schemeClr val="dk1"/>
              </a:buClr>
              <a:buSzPts val="1100"/>
              <a:buFont typeface="Arial"/>
              <a:buNone/>
            </a:pPr>
            <a:r>
              <a:rPr lang="en">
                <a:solidFill>
                  <a:schemeClr val="dk1"/>
                </a:solidFill>
              </a:rPr>
              <a:t>82% of customers already identify with this energetic, friendly culture of Dutch Bro’s. Maintaining this personality is critical to avoid alienating the Loyalists segment that contributes most to revenue and engagement.</a:t>
            </a:r>
            <a:endParaRPr>
              <a:solidFill>
                <a:schemeClr val="dk1"/>
              </a:solidFill>
            </a:endParaRPr>
          </a:p>
          <a:p>
            <a:pPr indent="0" lvl="0" marL="0" rtl="0" algn="l">
              <a:lnSpc>
                <a:spcPct val="100000"/>
              </a:lnSpc>
              <a:spcBef>
                <a:spcPts val="1000"/>
              </a:spcBef>
              <a:spcAft>
                <a:spcPts val="0"/>
              </a:spcAft>
              <a:buClr>
                <a:schemeClr val="dk1"/>
              </a:buClr>
              <a:buSzPts val="1100"/>
              <a:buFont typeface="Arial"/>
              <a:buNone/>
            </a:pPr>
            <a:r>
              <a:rPr lang="en">
                <a:solidFill>
                  <a:schemeClr val="dk1"/>
                </a:solidFill>
              </a:rPr>
              <a:t>•</a:t>
            </a:r>
            <a:r>
              <a:rPr b="1" lang="en">
                <a:solidFill>
                  <a:schemeClr val="dk1"/>
                </a:solidFill>
              </a:rPr>
              <a:t>Leverage social media and user-generated content</a:t>
            </a:r>
            <a:endParaRPr b="1">
              <a:solidFill>
                <a:schemeClr val="dk1"/>
              </a:solidFill>
            </a:endParaRPr>
          </a:p>
          <a:p>
            <a:pPr indent="0" lvl="0" marL="0" rtl="0" algn="l">
              <a:lnSpc>
                <a:spcPct val="100000"/>
              </a:lnSpc>
              <a:spcBef>
                <a:spcPts val="1000"/>
              </a:spcBef>
              <a:spcAft>
                <a:spcPts val="0"/>
              </a:spcAft>
              <a:buClr>
                <a:schemeClr val="dk1"/>
              </a:buClr>
              <a:buSzPts val="1100"/>
              <a:buFont typeface="Arial"/>
              <a:buNone/>
            </a:pPr>
            <a:r>
              <a:rPr lang="en">
                <a:solidFill>
                  <a:schemeClr val="dk1"/>
                </a:solidFill>
              </a:rPr>
              <a:t>Create social-driven content that highlights its personality (e.g. community spotlights, fun challenges, drink-of-the-week, and etc) where posts can share on Instagram or TikTok. Both segments appreciate positivity and campaigns like this give loyalists the opportunity to engage with the brand. The brand can partner with and support more causes. </a:t>
            </a:r>
            <a:endParaRPr>
              <a:solidFill>
                <a:schemeClr val="dk1"/>
              </a:solidFill>
            </a:endParaRPr>
          </a:p>
          <a:p>
            <a:pPr indent="0" lvl="0" marL="0" rtl="0" algn="l">
              <a:lnSpc>
                <a:spcPct val="100000"/>
              </a:lnSpc>
              <a:spcBef>
                <a:spcPts val="1000"/>
              </a:spcBef>
              <a:spcAft>
                <a:spcPts val="0"/>
              </a:spcAft>
              <a:buClr>
                <a:schemeClr val="dk1"/>
              </a:buClr>
              <a:buSzPts val="1100"/>
              <a:buFont typeface="Arial"/>
              <a:buNone/>
            </a:pPr>
            <a:r>
              <a:rPr lang="en">
                <a:solidFill>
                  <a:schemeClr val="dk1"/>
                </a:solidFill>
              </a:rPr>
              <a:t>•</a:t>
            </a:r>
            <a:r>
              <a:rPr b="1" lang="en">
                <a:solidFill>
                  <a:schemeClr val="dk1"/>
                </a:solidFill>
              </a:rPr>
              <a:t>Offer “Instagram-able” drinks and experiences</a:t>
            </a:r>
            <a:endParaRPr b="1">
              <a:solidFill>
                <a:schemeClr val="dk1"/>
              </a:solidFill>
            </a:endParaRPr>
          </a:p>
          <a:p>
            <a:pPr indent="0" lvl="0" marL="0" rtl="0" algn="l">
              <a:lnSpc>
                <a:spcPct val="100000"/>
              </a:lnSpc>
              <a:spcBef>
                <a:spcPts val="1000"/>
              </a:spcBef>
              <a:spcAft>
                <a:spcPts val="0"/>
              </a:spcAft>
              <a:buClr>
                <a:schemeClr val="dk1"/>
              </a:buClr>
              <a:buSzPts val="1100"/>
              <a:buFont typeface="Arial"/>
              <a:buNone/>
            </a:pPr>
            <a:r>
              <a:rPr lang="en">
                <a:solidFill>
                  <a:schemeClr val="dk1"/>
                </a:solidFill>
              </a:rPr>
              <a:t>Limited-time offerings, collaborations and/or visually striking beverages encouraged for social sharing can energize the brand reinforce why Loyalists feel connected to Dutch Bros. This is a collab with a streetwear brand lonely ghost that came with an </a:t>
            </a:r>
            <a:r>
              <a:rPr lang="en">
                <a:solidFill>
                  <a:schemeClr val="dk1"/>
                </a:solidFill>
              </a:rPr>
              <a:t>exclusive</a:t>
            </a:r>
            <a:r>
              <a:rPr lang="en">
                <a:solidFill>
                  <a:schemeClr val="dk1"/>
                </a:solidFill>
              </a:rPr>
              <a:t> mini duck.  </a:t>
            </a:r>
            <a:endParaRPr>
              <a:solidFill>
                <a:schemeClr val="dk1"/>
              </a:solidFill>
            </a:endParaRPr>
          </a:p>
          <a:p>
            <a:pPr indent="0" lvl="0" marL="0" rtl="0" algn="l">
              <a:lnSpc>
                <a:spcPct val="100000"/>
              </a:lnSpc>
              <a:spcBef>
                <a:spcPts val="1000"/>
              </a:spcBef>
              <a:spcAft>
                <a:spcPts val="0"/>
              </a:spcAft>
              <a:buClr>
                <a:schemeClr val="dk1"/>
              </a:buClr>
              <a:buSzPts val="1100"/>
              <a:buFont typeface="Arial"/>
              <a:buNone/>
            </a:pPr>
            <a:r>
              <a:rPr lang="en">
                <a:solidFill>
                  <a:schemeClr val="dk1"/>
                </a:solidFill>
              </a:rPr>
              <a:t>•</a:t>
            </a:r>
            <a:r>
              <a:rPr b="1" lang="en">
                <a:solidFill>
                  <a:schemeClr val="dk1"/>
                </a:solidFill>
              </a:rPr>
              <a:t>Build deeper ties through merch and collectibles</a:t>
            </a:r>
            <a:endParaRPr b="1">
              <a:solidFill>
                <a:schemeClr val="dk1"/>
              </a:solidFill>
            </a:endParaRPr>
          </a:p>
          <a:p>
            <a:pPr indent="0" lvl="0" marL="0" rtl="0" algn="l">
              <a:lnSpc>
                <a:spcPct val="100000"/>
              </a:lnSpc>
              <a:spcBef>
                <a:spcPts val="1000"/>
              </a:spcBef>
              <a:spcAft>
                <a:spcPts val="0"/>
              </a:spcAft>
              <a:buClr>
                <a:schemeClr val="dk1"/>
              </a:buClr>
              <a:buSzPts val="1100"/>
              <a:buFont typeface="Arial"/>
              <a:buNone/>
            </a:pPr>
            <a:r>
              <a:rPr lang="en">
                <a:solidFill>
                  <a:schemeClr val="dk1"/>
                </a:solidFill>
              </a:rPr>
              <a:t>Dutch Bros can release limited-edition cups, bottles, or monthly collectible stickers for customers who reach certain visit thresholds. This approach plays into customers’ desire for exclusivity while motivating more frequent repeat visits. They recently released mystery ornaments for the holidays. </a:t>
            </a:r>
            <a:endParaRPr>
              <a:solidFill>
                <a:schemeClr val="dk1"/>
              </a:solidFill>
            </a:endParaRPr>
          </a:p>
          <a:p>
            <a:pPr indent="0" lvl="0" marL="0" rtl="0" algn="l">
              <a:lnSpc>
                <a:spcPct val="100000"/>
              </a:lnSpc>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3aba1ceb56c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3aba1ceb56c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90000"/>
              </a:lnSpc>
              <a:spcBef>
                <a:spcPts val="1000"/>
              </a:spcBef>
              <a:spcAft>
                <a:spcPts val="0"/>
              </a:spcAft>
              <a:buClr>
                <a:schemeClr val="dk1"/>
              </a:buClr>
              <a:buSzPts val="1100"/>
              <a:buFont typeface="Arial"/>
              <a:buNone/>
            </a:pPr>
            <a:r>
              <a:rPr lang="en">
                <a:solidFill>
                  <a:schemeClr val="dk1"/>
                </a:solidFill>
              </a:rPr>
              <a:t>•</a:t>
            </a:r>
            <a:r>
              <a:rPr b="1" lang="en">
                <a:solidFill>
                  <a:schemeClr val="dk1"/>
                </a:solidFill>
              </a:rPr>
              <a:t>Promote convenience through operational improvements</a:t>
            </a:r>
            <a:endParaRPr b="1">
              <a:solidFill>
                <a:schemeClr val="dk1"/>
              </a:solidFill>
            </a:endParaRPr>
          </a:p>
          <a:p>
            <a:pPr indent="0" lvl="0" marL="0" rtl="0" algn="l">
              <a:lnSpc>
                <a:spcPct val="90000"/>
              </a:lnSpc>
              <a:spcBef>
                <a:spcPts val="1000"/>
              </a:spcBef>
              <a:spcAft>
                <a:spcPts val="0"/>
              </a:spcAft>
              <a:buNone/>
            </a:pPr>
            <a:r>
              <a:rPr lang="en">
                <a:solidFill>
                  <a:schemeClr val="dk1"/>
                </a:solidFill>
              </a:rPr>
              <a:t>These customers want fast, simple service. Dutch Bros should promote mobile order–ahead features more aggressively and consider designated lanes or faster “simple coffee” lines. Reducing wait times directly addresses the Traditionalist segment’s primary barrier to visiting more often.</a:t>
            </a:r>
            <a:endParaRPr>
              <a:solidFill>
                <a:schemeClr val="dk1"/>
              </a:solidFill>
            </a:endParaRPr>
          </a:p>
          <a:p>
            <a:pPr indent="0" lvl="0" marL="0" rtl="0" algn="l">
              <a:lnSpc>
                <a:spcPct val="90000"/>
              </a:lnSpc>
              <a:spcBef>
                <a:spcPts val="1000"/>
              </a:spcBef>
              <a:spcAft>
                <a:spcPts val="0"/>
              </a:spcAft>
              <a:buClr>
                <a:schemeClr val="dk1"/>
              </a:buClr>
              <a:buSzPts val="1100"/>
              <a:buFont typeface="Arial"/>
              <a:buNone/>
            </a:pPr>
            <a:r>
              <a:rPr lang="en">
                <a:solidFill>
                  <a:schemeClr val="dk1"/>
                </a:solidFill>
              </a:rPr>
              <a:t>Operational benefits: Mobile ordering gives stores more time to prepare drinks and reduces in-line bottlenecks, improving the customer experience for both segment types—especially during peak hours.</a:t>
            </a:r>
            <a:endParaRPr>
              <a:solidFill>
                <a:schemeClr val="dk1"/>
              </a:solidFill>
            </a:endParaRPr>
          </a:p>
          <a:p>
            <a:pPr indent="0" lvl="0" marL="0" rtl="0" algn="l">
              <a:lnSpc>
                <a:spcPct val="90000"/>
              </a:lnSpc>
              <a:spcBef>
                <a:spcPts val="1000"/>
              </a:spcBef>
              <a:spcAft>
                <a:spcPts val="0"/>
              </a:spcAft>
              <a:buClr>
                <a:schemeClr val="dk1"/>
              </a:buClr>
              <a:buSzPts val="1100"/>
              <a:buFont typeface="Arial"/>
              <a:buNone/>
            </a:pPr>
            <a:r>
              <a:rPr lang="en">
                <a:solidFill>
                  <a:schemeClr val="dk1"/>
                </a:solidFill>
              </a:rPr>
              <a:t>•</a:t>
            </a:r>
            <a:r>
              <a:rPr b="1" lang="en">
                <a:solidFill>
                  <a:schemeClr val="dk1"/>
                </a:solidFill>
              </a:rPr>
              <a:t>Use value-driven incentives to encourage repeat visits</a:t>
            </a:r>
            <a:endParaRPr b="1">
              <a:solidFill>
                <a:schemeClr val="dk1"/>
              </a:solidFill>
            </a:endParaRPr>
          </a:p>
          <a:p>
            <a:pPr indent="0" lvl="0" marL="0" rtl="0" algn="l">
              <a:lnSpc>
                <a:spcPct val="90000"/>
              </a:lnSpc>
              <a:spcBef>
                <a:spcPts val="1000"/>
              </a:spcBef>
              <a:spcAft>
                <a:spcPts val="0"/>
              </a:spcAft>
              <a:buNone/>
            </a:pPr>
            <a:r>
              <a:rPr lang="en">
                <a:solidFill>
                  <a:schemeClr val="dk1"/>
                </a:solidFill>
              </a:rPr>
              <a:t>Because the Traditionalists segment is price-sensitive and behaviorally driven, Dutch Bros should offer compelling rewards—such as occasional free coffees or visit-based perks. Coffee has a high profit margin, so small incentives can be cost-effective while meaningfully boosting visit frequency. The goal is not to change their personality, but simply to encourage more frequent patronage.</a:t>
            </a:r>
            <a:endParaRPr>
              <a:solidFill>
                <a:schemeClr val="dk1"/>
              </a:solidFill>
            </a:endParaRPr>
          </a:p>
          <a:p>
            <a:pPr indent="0" lvl="0" marL="0" rtl="0" algn="l">
              <a:lnSpc>
                <a:spcPct val="90000"/>
              </a:lnSpc>
              <a:spcBef>
                <a:spcPts val="1000"/>
              </a:spcBef>
              <a:spcAft>
                <a:spcPts val="0"/>
              </a:spcAft>
              <a:buNone/>
            </a:pPr>
            <a:r>
              <a:rPr lang="en">
                <a:solidFill>
                  <a:schemeClr val="dk1"/>
                </a:solidFill>
              </a:rPr>
              <a:t>Offer app-exclusive discounts or incentives for mobile ordering</a:t>
            </a:r>
            <a:br>
              <a:rPr lang="en">
                <a:solidFill>
                  <a:schemeClr val="dk1"/>
                </a:solidFill>
              </a:rPr>
            </a:br>
            <a:r>
              <a:rPr lang="en">
                <a:solidFill>
                  <a:schemeClr val="dk1"/>
                </a:solidFill>
              </a:rPr>
              <a:t>This encourages Traditionalists through value and convenience, while also appealing to Loyalists who enjoy personalization and digital engagement.</a:t>
            </a:r>
            <a:endParaRPr>
              <a:solidFill>
                <a:schemeClr val="dk1"/>
              </a:solidFill>
            </a:endParaRPr>
          </a:p>
          <a:p>
            <a:pPr indent="0" lvl="0" marL="0" rtl="0" algn="l">
              <a:lnSpc>
                <a:spcPct val="90000"/>
              </a:lnSpc>
              <a:spcBef>
                <a:spcPts val="1000"/>
              </a:spcBef>
              <a:spcAft>
                <a:spcPts val="0"/>
              </a:spcAft>
              <a:buNone/>
            </a:pPr>
            <a:r>
              <a:t/>
            </a:r>
            <a:endParaRPr>
              <a:solidFill>
                <a:schemeClr val="dk1"/>
              </a:solidFill>
            </a:endParaRPr>
          </a:p>
          <a:p>
            <a:pPr indent="0" lvl="0" marL="0" rtl="0" algn="l">
              <a:lnSpc>
                <a:spcPct val="90000"/>
              </a:lnSpc>
              <a:spcBef>
                <a:spcPts val="100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3ac886117f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3ac886117f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g399ce4b2d41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g399ce4b2d41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3a39d7f09b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3a39d7f09b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sz="1400">
                <a:solidFill>
                  <a:schemeClr val="dk1"/>
                </a:solidFill>
              </a:rPr>
              <a:t>Dutch Bros Coffee has built an incredibly strong brand identity </a:t>
            </a:r>
            <a:r>
              <a:rPr lang="en" sz="1400">
                <a:solidFill>
                  <a:schemeClr val="dk1"/>
                </a:solidFill>
              </a:rPr>
              <a:t>—</a:t>
            </a:r>
            <a:r>
              <a:rPr lang="en" sz="1400">
                <a:solidFill>
                  <a:schemeClr val="dk1"/>
                </a:solidFill>
              </a:rPr>
              <a:t> it’s energetic, community-driven, and especially popular among younger customers.</a:t>
            </a:r>
            <a:endParaRPr sz="14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sz="1400">
                <a:solidFill>
                  <a:schemeClr val="dk1"/>
                </a:solidFill>
              </a:rPr>
              <a:t>But as the coffee market becomes more crowded with players like Starbucks, Dunkin’, and boutique coffee brands, the challenge isn’t just about growing — it’s about </a:t>
            </a:r>
            <a:r>
              <a:rPr b="1" lang="en" sz="1400">
                <a:solidFill>
                  <a:schemeClr val="dk1"/>
                </a:solidFill>
              </a:rPr>
              <a:t>understanding who their customers truly are</a:t>
            </a:r>
            <a:r>
              <a:rPr lang="en" sz="1400">
                <a:solidFill>
                  <a:schemeClr val="dk1"/>
                </a:solidFill>
              </a:rPr>
              <a:t>.</a:t>
            </a:r>
            <a:endParaRPr sz="14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sz="1400">
                <a:solidFill>
                  <a:schemeClr val="dk1"/>
                </a:solidFill>
              </a:rPr>
              <a:t>Right now, Dutch Bros uses broad-based marketing tactics, but their audience is diverse. Some visit daily for convenience, others for the social vibe or creative drinks.</a:t>
            </a:r>
            <a:endParaRPr sz="14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sz="1400">
                <a:solidFill>
                  <a:schemeClr val="dk1"/>
                </a:solidFill>
              </a:rPr>
              <a:t>Without deeper segmentation — looking at not just demographics but also </a:t>
            </a:r>
            <a:r>
              <a:rPr b="1" lang="en" sz="1400">
                <a:solidFill>
                  <a:schemeClr val="dk1"/>
                </a:solidFill>
              </a:rPr>
              <a:t>psychographics, behaviors, and perceptions</a:t>
            </a:r>
            <a:r>
              <a:rPr lang="en" sz="1400">
                <a:solidFill>
                  <a:schemeClr val="dk1"/>
                </a:solidFill>
              </a:rPr>
              <a:t> — the brand risks missing key opportunities to personalize its strategy and strengthen emotional connections.</a:t>
            </a:r>
            <a:endParaRPr sz="14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sz="1400">
                <a:solidFill>
                  <a:schemeClr val="dk1"/>
                </a:solidFill>
              </a:rPr>
              <a:t>Our study addresses this by using marketing analytics and segmentation methods to uncover those hidden customer groups and translate those insights into actionable marketing strategies.”</a:t>
            </a:r>
            <a:endParaRPr sz="1400">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399ccff9091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399ccff9091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Quantitative, survey-based research design</a:t>
            </a:r>
            <a:endParaRPr/>
          </a:p>
          <a:p>
            <a:pPr indent="-298450" lvl="0" marL="457200" rtl="0" algn="l">
              <a:spcBef>
                <a:spcPts val="0"/>
              </a:spcBef>
              <a:spcAft>
                <a:spcPts val="0"/>
              </a:spcAft>
              <a:buSzPts val="1100"/>
              <a:buChar char="●"/>
            </a:pPr>
            <a:r>
              <a:rPr lang="en"/>
              <a:t>Online questionnaire measuring attitudes, behaviors, and lifestyle traits</a:t>
            </a:r>
            <a:endParaRPr/>
          </a:p>
          <a:p>
            <a:pPr indent="-298450" lvl="0" marL="457200" rtl="0" algn="l">
              <a:spcBef>
                <a:spcPts val="0"/>
              </a:spcBef>
              <a:spcAft>
                <a:spcPts val="0"/>
              </a:spcAft>
              <a:buSzPts val="1100"/>
              <a:buChar char="●"/>
            </a:pPr>
            <a:r>
              <a:rPr lang="en"/>
              <a:t>Purpose: identify distinct Dutch Bros customer segments</a:t>
            </a:r>
            <a:endParaRPr/>
          </a:p>
          <a:p>
            <a:pPr indent="-298450" lvl="0" marL="457200" rtl="0" algn="l">
              <a:spcBef>
                <a:spcPts val="0"/>
              </a:spcBef>
              <a:spcAft>
                <a:spcPts val="0"/>
              </a:spcAft>
              <a:buSzPts val="1100"/>
              <a:buChar char="●"/>
            </a:pPr>
            <a:r>
              <a:rPr lang="en"/>
              <a:t>Enabled statistical techniques (clustering + discriminant analysis)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For this project, we used a quantitative survey-based approach to understand Dutch Bros customers. We distributed an online questionnaire that measured consumer attitudes, purchase behaviors, and lifestyle traits. Since this was an exploratory study, we used a convenience sampling method and recruited people who were current or recent Dutch Bros customers through campus and social networks</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3a7956935b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collected 32 usable responses, which gave us enough data to run segmentation analysis. We identified two distinct customer segments, and then applied discriminant analysis to see how observable behaviors and demographics could classify each group. This method allowed us to create segment profiles that are both meaningful and actionable for marketing strategy.</a:t>
            </a:r>
            <a:endParaRPr/>
          </a:p>
        </p:txBody>
      </p:sp>
      <p:sp>
        <p:nvSpPr>
          <p:cNvPr id="96" name="Google Shape;96;g3a7956935b9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39a3205da7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g39a3205da76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3a6a51bfc59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3a6a51bfc59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3a6a51bfc59_0_3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g3a6a51bfc59_0_31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3a7956935b9_0_2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g3a7956935b9_0_20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2" name="Shape 12"/>
        <p:cNvGrpSpPr/>
        <p:nvPr/>
      </p:nvGrpSpPr>
      <p:grpSpPr>
        <a:xfrm>
          <a:off x="0" y="0"/>
          <a:ext cx="0" cy="0"/>
          <a:chOff x="0" y="0"/>
          <a:chExt cx="0" cy="0"/>
        </a:xfrm>
      </p:grpSpPr>
      <p:sp>
        <p:nvSpPr>
          <p:cNvPr id="13" name="Google Shape;13;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Font typeface="Montserrat"/>
              <a:buNone/>
              <a:defRPr sz="5200">
                <a:latin typeface="Montserrat"/>
                <a:ea typeface="Montserrat"/>
                <a:cs typeface="Montserrat"/>
                <a:sym typeface="Montserrat"/>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4" name="Google Shape;14;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5" name="Google Shape;15;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7" name="Shape 47"/>
        <p:cNvGrpSpPr/>
        <p:nvPr/>
      </p:nvGrpSpPr>
      <p:grpSpPr>
        <a:xfrm>
          <a:off x="0" y="0"/>
          <a:ext cx="0" cy="0"/>
          <a:chOff x="0" y="0"/>
          <a:chExt cx="0" cy="0"/>
        </a:xfrm>
      </p:grpSpPr>
      <p:sp>
        <p:nvSpPr>
          <p:cNvPr id="48" name="Google Shape;48;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9" name="Google Shape;49;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0" name="Google Shape;50;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1" name="Shape 51"/>
        <p:cNvGrpSpPr/>
        <p:nvPr/>
      </p:nvGrpSpPr>
      <p:grpSpPr>
        <a:xfrm>
          <a:off x="0" y="0"/>
          <a:ext cx="0" cy="0"/>
          <a:chOff x="0" y="0"/>
          <a:chExt cx="0" cy="0"/>
        </a:xfrm>
      </p:grpSpPr>
      <p:sp>
        <p:nvSpPr>
          <p:cNvPr id="52" name="Google Shape;52;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6" name="Shape 16"/>
        <p:cNvGrpSpPr/>
        <p:nvPr/>
      </p:nvGrpSpPr>
      <p:grpSpPr>
        <a:xfrm>
          <a:off x="0" y="0"/>
          <a:ext cx="0" cy="0"/>
          <a:chOff x="0" y="0"/>
          <a:chExt cx="0" cy="0"/>
        </a:xfrm>
      </p:grpSpPr>
      <p:sp>
        <p:nvSpPr>
          <p:cNvPr id="17" name="Google Shape;17;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8" name="Google Shape;18;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sp>
        <p:nvSpPr>
          <p:cNvPr id="20" name="Google Shape;20;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1" name="Google Shape;21;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2" name="Google Shape;22;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3" name="Shape 23"/>
        <p:cNvGrpSpPr/>
        <p:nvPr/>
      </p:nvGrpSpPr>
      <p:grpSpPr>
        <a:xfrm>
          <a:off x="0" y="0"/>
          <a:ext cx="0" cy="0"/>
          <a:chOff x="0" y="0"/>
          <a:chExt cx="0" cy="0"/>
        </a:xfrm>
      </p:grpSpPr>
      <p:sp>
        <p:nvSpPr>
          <p:cNvPr id="24" name="Google Shape;24;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5" name="Google Shape;25;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6" name="Google Shape;26;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7" name="Google Shape;27;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 name="Shape 28"/>
        <p:cNvGrpSpPr/>
        <p:nvPr/>
      </p:nvGrpSpPr>
      <p:grpSpPr>
        <a:xfrm>
          <a:off x="0" y="0"/>
          <a:ext cx="0" cy="0"/>
          <a:chOff x="0" y="0"/>
          <a:chExt cx="0" cy="0"/>
        </a:xfrm>
      </p:grpSpPr>
      <p:sp>
        <p:nvSpPr>
          <p:cNvPr id="29" name="Google Shape;29;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0" name="Google Shape;30;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1" name="Shape 31"/>
        <p:cNvGrpSpPr/>
        <p:nvPr/>
      </p:nvGrpSpPr>
      <p:grpSpPr>
        <a:xfrm>
          <a:off x="0" y="0"/>
          <a:ext cx="0" cy="0"/>
          <a:chOff x="0" y="0"/>
          <a:chExt cx="0" cy="0"/>
        </a:xfrm>
      </p:grpSpPr>
      <p:sp>
        <p:nvSpPr>
          <p:cNvPr id="32" name="Google Shape;32;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3" name="Google Shape;33;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4" name="Google Shape;34;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5" name="Shape 35"/>
        <p:cNvGrpSpPr/>
        <p:nvPr/>
      </p:nvGrpSpPr>
      <p:grpSpPr>
        <a:xfrm>
          <a:off x="0" y="0"/>
          <a:ext cx="0" cy="0"/>
          <a:chOff x="0" y="0"/>
          <a:chExt cx="0" cy="0"/>
        </a:xfrm>
      </p:grpSpPr>
      <p:sp>
        <p:nvSpPr>
          <p:cNvPr id="36" name="Google Shape;36;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7" name="Google Shape;37;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8" name="Shape 38"/>
        <p:cNvGrpSpPr/>
        <p:nvPr/>
      </p:nvGrpSpPr>
      <p:grpSpPr>
        <a:xfrm>
          <a:off x="0" y="0"/>
          <a:ext cx="0" cy="0"/>
          <a:chOff x="0" y="0"/>
          <a:chExt cx="0" cy="0"/>
        </a:xfrm>
      </p:grpSpPr>
      <p:sp>
        <p:nvSpPr>
          <p:cNvPr id="39" name="Google Shape;39;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1" name="Google Shape;41;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2" name="Google Shape;42;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3" name="Google Shape;43;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4" name="Shape 44"/>
        <p:cNvGrpSpPr/>
        <p:nvPr/>
      </p:nvGrpSpPr>
      <p:grpSpPr>
        <a:xfrm>
          <a:off x="0" y="0"/>
          <a:ext cx="0" cy="0"/>
          <a:chOff x="0" y="0"/>
          <a:chExt cx="0" cy="0"/>
        </a:xfrm>
      </p:grpSpPr>
      <p:sp>
        <p:nvSpPr>
          <p:cNvPr id="45" name="Google Shape;45;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6" name="Google Shape;46;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9.xml"/><Relationship Id="rId10" Type="http://schemas.openxmlformats.org/officeDocument/2006/relationships/slideLayout" Target="../slideLayouts/slideLayout8.xml"/><Relationship Id="rId13" Type="http://schemas.openxmlformats.org/officeDocument/2006/relationships/slideLayout" Target="../slideLayouts/slideLayout11.xml"/><Relationship Id="rId12" Type="http://schemas.openxmlformats.org/officeDocument/2006/relationships/slideLayout" Target="../slideLayouts/slideLayout10.xml"/><Relationship Id="rId1" Type="http://schemas.openxmlformats.org/officeDocument/2006/relationships/image" Target="../media/image15.jpg"/><Relationship Id="rId2" Type="http://schemas.openxmlformats.org/officeDocument/2006/relationships/image" Target="../media/image6.png"/><Relationship Id="rId3" Type="http://schemas.openxmlformats.org/officeDocument/2006/relationships/slideLayout" Target="../slideLayouts/slideLayout1.xml"/><Relationship Id="rId4" Type="http://schemas.openxmlformats.org/officeDocument/2006/relationships/slideLayout" Target="../slideLayouts/slideLayout2.xml"/><Relationship Id="rId9" Type="http://schemas.openxmlformats.org/officeDocument/2006/relationships/slideLayout" Target="../slideLayouts/slideLayout7.xml"/><Relationship Id="rId14" Type="http://schemas.openxmlformats.org/officeDocument/2006/relationships/theme" Target="../theme/theme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indent="-317500" lvl="1" marL="9144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indent="-317500" lvl="2" marL="13716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indent="-317500" lvl="3" marL="18288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indent="-317500" lvl="4" marL="22860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indent="-317500" lvl="5" marL="27432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indent="-317500" lvl="6" marL="32004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indent="-317500" lvl="7" marL="36576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indent="-317500" lvl="8" marL="41148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pic>
        <p:nvPicPr>
          <p:cNvPr descr="Dutch Bros Coffee Logo" id="9" name="Google Shape;9;p1"/>
          <p:cNvPicPr preferRelativeResize="0"/>
          <p:nvPr/>
        </p:nvPicPr>
        <p:blipFill>
          <a:blip r:embed="rId1">
            <a:alphaModFix/>
          </a:blip>
          <a:stretch>
            <a:fillRect/>
          </a:stretch>
        </p:blipFill>
        <p:spPr>
          <a:xfrm>
            <a:off x="133559" y="148825"/>
            <a:ext cx="336612" cy="459325"/>
          </a:xfrm>
          <a:prstGeom prst="rect">
            <a:avLst/>
          </a:prstGeom>
          <a:noFill/>
          <a:ln>
            <a:noFill/>
          </a:ln>
        </p:spPr>
      </p:pic>
      <p:pic>
        <p:nvPicPr>
          <p:cNvPr descr="Dutch Bros Coffee Logo - PNG Logo ..." id="10" name="Google Shape;10;p1"/>
          <p:cNvPicPr preferRelativeResize="0"/>
          <p:nvPr/>
        </p:nvPicPr>
        <p:blipFill>
          <a:blip r:embed="rId2">
            <a:alphaModFix/>
          </a:blip>
          <a:stretch>
            <a:fillRect/>
          </a:stretch>
        </p:blipFill>
        <p:spPr>
          <a:xfrm>
            <a:off x="7624125" y="4586500"/>
            <a:ext cx="1208175" cy="375675"/>
          </a:xfrm>
          <a:prstGeom prst="rect">
            <a:avLst/>
          </a:prstGeom>
          <a:noFill/>
          <a:ln>
            <a:noFill/>
          </a:ln>
        </p:spPr>
      </p:pic>
      <p:sp>
        <p:nvSpPr>
          <p:cNvPr id="11" name="Google Shape;11;p1"/>
          <p:cNvSpPr txBox="1"/>
          <p:nvPr/>
        </p:nvSpPr>
        <p:spPr>
          <a:xfrm>
            <a:off x="133550" y="4767950"/>
            <a:ext cx="3191700" cy="28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dk2"/>
                </a:solidFill>
                <a:latin typeface="Montserrat"/>
                <a:ea typeface="Montserrat"/>
                <a:cs typeface="Montserrat"/>
                <a:sym typeface="Montserrat"/>
              </a:rPr>
              <a:t>MKTG 612 | Marketing Analytics Fall 25’</a:t>
            </a:r>
            <a:endParaRPr sz="800">
              <a:solidFill>
                <a:schemeClr val="dk2"/>
              </a:solidFill>
              <a:latin typeface="Montserrat"/>
              <a:ea typeface="Montserrat"/>
              <a:cs typeface="Montserrat"/>
              <a:sym typeface="Montserrat"/>
            </a:endParaRPr>
          </a:p>
        </p:txBody>
      </p:sp>
    </p:spTree>
  </p:cSld>
  <p:clrMap accent1="accent1" accent2="accent2" accent3="accent3" accent4="accent4" accent5="accent5" accent6="accent6" bg1="lt1" bg2="dk2" tx1="dk1" tx2="lt2" folHlink="folHlink" hlink="hlink"/>
  <p:sldLayoutIdLst>
    <p:sldLayoutId id="2147483648" r:id="rId3"/>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7.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2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27.png"/><Relationship Id="rId4" Type="http://schemas.openxmlformats.org/officeDocument/2006/relationships/image" Target="../media/image29.png"/><Relationship Id="rId5" Type="http://schemas.openxmlformats.org/officeDocument/2006/relationships/image" Target="../media/image22.png"/><Relationship Id="rId6" Type="http://schemas.openxmlformats.org/officeDocument/2006/relationships/image" Target="../media/image3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19.png"/><Relationship Id="rId4" Type="http://schemas.openxmlformats.org/officeDocument/2006/relationships/image" Target="../media/image25.png"/><Relationship Id="rId5" Type="http://schemas.openxmlformats.org/officeDocument/2006/relationships/image" Target="../media/image2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21.png"/><Relationship Id="rId4" Type="http://schemas.openxmlformats.org/officeDocument/2006/relationships/image" Target="../media/image24.png"/><Relationship Id="rId5"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7.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2.png"/><Relationship Id="rId4" Type="http://schemas.openxmlformats.org/officeDocument/2006/relationships/image" Target="../media/image13.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png"/><Relationship Id="rId4" Type="http://schemas.openxmlformats.org/officeDocument/2006/relationships/image" Target="../media/image10.png"/><Relationship Id="rId5" Type="http://schemas.openxmlformats.org/officeDocument/2006/relationships/image" Target="../media/image2.png"/><Relationship Id="rId6" Type="http://schemas.openxmlformats.org/officeDocument/2006/relationships/image" Target="../media/image9.png"/><Relationship Id="rId7" Type="http://schemas.openxmlformats.org/officeDocument/2006/relationships/image" Target="../media/image1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image" Target="../media/image12.png"/><Relationship Id="rId4" Type="http://schemas.openxmlformats.org/officeDocument/2006/relationships/image" Target="../media/image5.png"/><Relationship Id="rId5" Type="http://schemas.openxmlformats.org/officeDocument/2006/relationships/image" Target="../media/image8.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12.png"/><Relationship Id="rId4" Type="http://schemas.openxmlformats.org/officeDocument/2006/relationships/image" Target="../media/image11.png"/><Relationship Id="rId5" Type="http://schemas.openxmlformats.org/officeDocument/2006/relationships/image" Target="../media/image5.png"/><Relationship Id="rId6"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3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28.png"/><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18.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6" name="Shape 56"/>
        <p:cNvGrpSpPr/>
        <p:nvPr/>
      </p:nvGrpSpPr>
      <p:grpSpPr>
        <a:xfrm>
          <a:off x="0" y="0"/>
          <a:ext cx="0" cy="0"/>
          <a:chOff x="0" y="0"/>
          <a:chExt cx="0" cy="0"/>
        </a:xfrm>
      </p:grpSpPr>
      <p:sp>
        <p:nvSpPr>
          <p:cNvPr id="57" name="Google Shape;57;p13"/>
          <p:cNvSpPr txBox="1"/>
          <p:nvPr>
            <p:ph type="ctrTitle"/>
          </p:nvPr>
        </p:nvSpPr>
        <p:spPr>
          <a:xfrm>
            <a:off x="311700" y="1766775"/>
            <a:ext cx="8520600" cy="10305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solidFill>
                  <a:schemeClr val="accent1"/>
                </a:solidFill>
              </a:rPr>
              <a:t>Segmentation Study</a:t>
            </a:r>
            <a:endParaRPr>
              <a:solidFill>
                <a:schemeClr val="accent1"/>
              </a:solidFill>
            </a:endParaRPr>
          </a:p>
        </p:txBody>
      </p:sp>
      <p:sp>
        <p:nvSpPr>
          <p:cNvPr id="58" name="Google Shape;58;p13"/>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sz="1800"/>
              <a:t>Khush Shantilal Domadiya, Alanna Leong, Samantha Nava, Cindy Pantoja, Amisha Farhana Shaik, Jade Vierra</a:t>
            </a:r>
            <a:endParaRPr sz="1800"/>
          </a:p>
        </p:txBody>
      </p:sp>
      <p:pic>
        <p:nvPicPr>
          <p:cNvPr id="59" name="Google Shape;59;p13" title="Dutch_Bros_Logo_300x170(2).jpg"/>
          <p:cNvPicPr preferRelativeResize="0"/>
          <p:nvPr/>
        </p:nvPicPr>
        <p:blipFill rotWithShape="1">
          <a:blip r:embed="rId3">
            <a:alphaModFix/>
          </a:blip>
          <a:srcRect b="19736" l="0" r="0" t="0"/>
          <a:stretch/>
        </p:blipFill>
        <p:spPr>
          <a:xfrm>
            <a:off x="1959925" y="689600"/>
            <a:ext cx="5050475" cy="12100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87" name="Shape 187"/>
        <p:cNvGrpSpPr/>
        <p:nvPr/>
      </p:nvGrpSpPr>
      <p:grpSpPr>
        <a:xfrm>
          <a:off x="0" y="0"/>
          <a:ext cx="0" cy="0"/>
          <a:chOff x="0" y="0"/>
          <a:chExt cx="0" cy="0"/>
        </a:xfrm>
      </p:grpSpPr>
      <p:pic>
        <p:nvPicPr>
          <p:cNvPr descr="image.png" id="188" name="Google Shape;188;p22"/>
          <p:cNvPicPr preferRelativeResize="0"/>
          <p:nvPr/>
        </p:nvPicPr>
        <p:blipFill rotWithShape="1">
          <a:blip r:embed="rId3">
            <a:alphaModFix/>
          </a:blip>
          <a:srcRect b="0" l="0" r="0" t="0"/>
          <a:stretch/>
        </p:blipFill>
        <p:spPr>
          <a:xfrm>
            <a:off x="357175" y="1274643"/>
            <a:ext cx="8429625" cy="2921793"/>
          </a:xfrm>
          <a:prstGeom prst="rect">
            <a:avLst/>
          </a:prstGeom>
          <a:noFill/>
          <a:ln>
            <a:noFill/>
          </a:ln>
        </p:spPr>
      </p:pic>
      <p:graphicFrame>
        <p:nvGraphicFramePr>
          <p:cNvPr id="189" name="Google Shape;189;p22"/>
          <p:cNvGraphicFramePr/>
          <p:nvPr/>
        </p:nvGraphicFramePr>
        <p:xfrm>
          <a:off x="364319" y="1281786"/>
          <a:ext cx="3000000" cy="3000000"/>
        </p:xfrm>
        <a:graphic>
          <a:graphicData uri="http://schemas.openxmlformats.org/drawingml/2006/table">
            <a:tbl>
              <a:tblPr bandRow="1" firstRow="1">
                <a:noFill/>
                <a:tableStyleId>{F736107E-A5A4-4BAB-BDA7-6CDA159CAEC3}</a:tableStyleId>
              </a:tblPr>
              <a:tblGrid>
                <a:gridCol w="1596625"/>
                <a:gridCol w="3763625"/>
                <a:gridCol w="3055075"/>
              </a:tblGrid>
              <a:tr h="484575">
                <a:tc>
                  <a:txBody>
                    <a:bodyPr/>
                    <a:lstStyle/>
                    <a:p>
                      <a:pPr indent="0" lvl="0" marL="0" marR="0" rtl="0" algn="l">
                        <a:spcBef>
                          <a:spcPts val="0"/>
                        </a:spcBef>
                        <a:spcAft>
                          <a:spcPts val="0"/>
                        </a:spcAft>
                        <a:buNone/>
                      </a:pPr>
                      <a:r>
                        <a:rPr b="0" i="0" lang="en" sz="1400" u="none" cap="none" strike="noStrike">
                          <a:solidFill>
                            <a:schemeClr val="dk1"/>
                          </a:solidFill>
                          <a:latin typeface="Montserrat"/>
                          <a:ea typeface="Montserrat"/>
                          <a:cs typeface="Montserrat"/>
                          <a:sym typeface="Montserrat"/>
                        </a:rPr>
                        <a:t>Attribute</a:t>
                      </a:r>
                      <a:endParaRPr b="0" sz="1100">
                        <a:solidFill>
                          <a:schemeClr val="dk1"/>
                        </a:solidFill>
                        <a:latin typeface="Montserrat"/>
                        <a:ea typeface="Montserrat"/>
                        <a:cs typeface="Montserrat"/>
                        <a:sym typeface="Montserrat"/>
                      </a:endParaRPr>
                    </a:p>
                  </a:txBody>
                  <a:tcPr marT="19050" marB="19050" marR="47625" marL="47625" anchor="ctr">
                    <a:lnL cap="flat" cmpd="sng" w="7150">
                      <a:solidFill>
                        <a:srgbClr val="000000">
                          <a:alpha val="0"/>
                        </a:srgbClr>
                      </a:solidFill>
                      <a:prstDash val="solid"/>
                      <a:round/>
                      <a:headEnd len="sm" w="sm" type="none"/>
                      <a:tailEnd len="sm" w="sm" type="none"/>
                    </a:lnL>
                    <a:lnR cap="flat" cmpd="sng" w="7150">
                      <a:solidFill>
                        <a:srgbClr val="000000">
                          <a:alpha val="0"/>
                        </a:srgbClr>
                      </a:solidFill>
                      <a:prstDash val="solid"/>
                      <a:round/>
                      <a:headEnd len="sm" w="sm" type="none"/>
                      <a:tailEnd len="sm" w="sm" type="none"/>
                    </a:lnR>
                    <a:lnT cap="flat" cmpd="sng" w="7150">
                      <a:solidFill>
                        <a:srgbClr val="000000">
                          <a:alpha val="0"/>
                        </a:srgbClr>
                      </a:solidFill>
                      <a:prstDash val="solid"/>
                      <a:round/>
                      <a:headEnd len="sm" w="sm" type="none"/>
                      <a:tailEnd len="sm" w="sm" type="none"/>
                    </a:lnT>
                    <a:lnB cap="flat" cmpd="sng" w="7150">
                      <a:solidFill>
                        <a:srgbClr val="000000">
                          <a:alpha val="0"/>
                        </a:srgbClr>
                      </a:solidFill>
                      <a:prstDash val="solid"/>
                      <a:round/>
                      <a:headEnd len="sm" w="sm" type="none"/>
                      <a:tailEnd len="sm" w="sm" type="none"/>
                    </a:lnB>
                    <a:solidFill>
                      <a:srgbClr val="F8FAFC"/>
                    </a:solidFill>
                  </a:tcPr>
                </a:tc>
                <a:tc>
                  <a:txBody>
                    <a:bodyPr/>
                    <a:lstStyle/>
                    <a:p>
                      <a:pPr indent="0" lvl="0" marL="0" marR="0" rtl="0" algn="l">
                        <a:spcBef>
                          <a:spcPts val="0"/>
                        </a:spcBef>
                        <a:spcAft>
                          <a:spcPts val="0"/>
                        </a:spcAft>
                        <a:buNone/>
                      </a:pPr>
                      <a:r>
                        <a:rPr b="0" i="0" lang="en" sz="1400" u="none" cap="none" strike="noStrike">
                          <a:solidFill>
                            <a:schemeClr val="dk1"/>
                          </a:solidFill>
                          <a:latin typeface="Montserrat"/>
                          <a:ea typeface="Montserrat"/>
                          <a:cs typeface="Montserrat"/>
                          <a:sym typeface="Montserrat"/>
                        </a:rPr>
                        <a:t>Low-Engagement Traditionalists</a:t>
                      </a:r>
                      <a:endParaRPr b="0" sz="1100">
                        <a:solidFill>
                          <a:schemeClr val="dk1"/>
                        </a:solidFill>
                        <a:latin typeface="Montserrat"/>
                        <a:ea typeface="Montserrat"/>
                        <a:cs typeface="Montserrat"/>
                        <a:sym typeface="Montserrat"/>
                      </a:endParaRPr>
                    </a:p>
                  </a:txBody>
                  <a:tcPr marT="19050" marB="19050" marR="47625" marL="47625" anchor="ctr">
                    <a:lnL cap="flat" cmpd="sng" w="7150">
                      <a:solidFill>
                        <a:srgbClr val="000000">
                          <a:alpha val="0"/>
                        </a:srgbClr>
                      </a:solidFill>
                      <a:prstDash val="solid"/>
                      <a:round/>
                      <a:headEnd len="sm" w="sm" type="none"/>
                      <a:tailEnd len="sm" w="sm" type="none"/>
                    </a:lnL>
                    <a:lnR cap="flat" cmpd="sng" w="7150">
                      <a:solidFill>
                        <a:srgbClr val="000000">
                          <a:alpha val="0"/>
                        </a:srgbClr>
                      </a:solidFill>
                      <a:prstDash val="solid"/>
                      <a:round/>
                      <a:headEnd len="sm" w="sm" type="none"/>
                      <a:tailEnd len="sm" w="sm" type="none"/>
                    </a:lnR>
                    <a:lnT cap="flat" cmpd="sng" w="7150">
                      <a:solidFill>
                        <a:srgbClr val="000000">
                          <a:alpha val="0"/>
                        </a:srgbClr>
                      </a:solidFill>
                      <a:prstDash val="solid"/>
                      <a:round/>
                      <a:headEnd len="sm" w="sm" type="none"/>
                      <a:tailEnd len="sm" w="sm" type="none"/>
                    </a:lnT>
                    <a:lnB cap="flat" cmpd="sng" w="7150">
                      <a:solidFill>
                        <a:srgbClr val="000000">
                          <a:alpha val="0"/>
                        </a:srgbClr>
                      </a:solidFill>
                      <a:prstDash val="solid"/>
                      <a:round/>
                      <a:headEnd len="sm" w="sm" type="none"/>
                      <a:tailEnd len="sm" w="sm" type="none"/>
                    </a:lnB>
                    <a:solidFill>
                      <a:srgbClr val="F8FAFC"/>
                    </a:solidFill>
                  </a:tcPr>
                </a:tc>
                <a:tc>
                  <a:txBody>
                    <a:bodyPr/>
                    <a:lstStyle/>
                    <a:p>
                      <a:pPr indent="0" lvl="0" marL="0" marR="0" rtl="0" algn="l">
                        <a:spcBef>
                          <a:spcPts val="0"/>
                        </a:spcBef>
                        <a:spcAft>
                          <a:spcPts val="0"/>
                        </a:spcAft>
                        <a:buNone/>
                      </a:pPr>
                      <a:r>
                        <a:rPr b="0" i="0" lang="en" sz="1400" u="none" cap="none" strike="noStrike">
                          <a:solidFill>
                            <a:schemeClr val="dk1"/>
                          </a:solidFill>
                          <a:latin typeface="Montserrat"/>
                          <a:ea typeface="Montserrat"/>
                          <a:cs typeface="Montserrat"/>
                          <a:sym typeface="Montserrat"/>
                        </a:rPr>
                        <a:t>Brand-Engaged Loyalists</a:t>
                      </a:r>
                      <a:endParaRPr b="0" sz="1100">
                        <a:solidFill>
                          <a:schemeClr val="dk1"/>
                        </a:solidFill>
                        <a:latin typeface="Montserrat"/>
                        <a:ea typeface="Montserrat"/>
                        <a:cs typeface="Montserrat"/>
                        <a:sym typeface="Montserrat"/>
                      </a:endParaRPr>
                    </a:p>
                  </a:txBody>
                  <a:tcPr marT="19050" marB="19050" marR="47625" marL="47625" anchor="ctr">
                    <a:lnL cap="flat" cmpd="sng" w="7150">
                      <a:solidFill>
                        <a:srgbClr val="000000">
                          <a:alpha val="0"/>
                        </a:srgbClr>
                      </a:solidFill>
                      <a:prstDash val="solid"/>
                      <a:round/>
                      <a:headEnd len="sm" w="sm" type="none"/>
                      <a:tailEnd len="sm" w="sm" type="none"/>
                    </a:lnL>
                    <a:lnR cap="flat" cmpd="sng" w="7150">
                      <a:solidFill>
                        <a:srgbClr val="000000">
                          <a:alpha val="0"/>
                        </a:srgbClr>
                      </a:solidFill>
                      <a:prstDash val="solid"/>
                      <a:round/>
                      <a:headEnd len="sm" w="sm" type="none"/>
                      <a:tailEnd len="sm" w="sm" type="none"/>
                    </a:lnR>
                    <a:lnT cap="flat" cmpd="sng" w="7150">
                      <a:solidFill>
                        <a:srgbClr val="000000">
                          <a:alpha val="0"/>
                        </a:srgbClr>
                      </a:solidFill>
                      <a:prstDash val="solid"/>
                      <a:round/>
                      <a:headEnd len="sm" w="sm" type="none"/>
                      <a:tailEnd len="sm" w="sm" type="none"/>
                    </a:lnT>
                    <a:lnB cap="flat" cmpd="sng" w="7150">
                      <a:solidFill>
                        <a:srgbClr val="000000">
                          <a:alpha val="0"/>
                        </a:srgbClr>
                      </a:solidFill>
                      <a:prstDash val="solid"/>
                      <a:round/>
                      <a:headEnd len="sm" w="sm" type="none"/>
                      <a:tailEnd len="sm" w="sm" type="none"/>
                    </a:lnB>
                    <a:solidFill>
                      <a:srgbClr val="F8FAFC"/>
                    </a:solidFill>
                  </a:tcPr>
                </a:tc>
              </a:tr>
              <a:tr h="484575">
                <a:tc>
                  <a:txBody>
                    <a:bodyPr/>
                    <a:lstStyle/>
                    <a:p>
                      <a:pPr indent="0" lvl="0" marL="0" marR="0" rtl="0" algn="l">
                        <a:spcBef>
                          <a:spcPts val="0"/>
                        </a:spcBef>
                        <a:spcAft>
                          <a:spcPts val="0"/>
                        </a:spcAft>
                        <a:buNone/>
                      </a:pPr>
                      <a:r>
                        <a:rPr i="0" lang="en" sz="1100" u="none" cap="none" strike="noStrike">
                          <a:latin typeface="Montserrat"/>
                          <a:ea typeface="Montserrat"/>
                          <a:cs typeface="Montserrat"/>
                          <a:sym typeface="Montserrat"/>
                        </a:rPr>
                        <a:t>Drink Preference</a:t>
                      </a:r>
                      <a:endParaRPr sz="1100">
                        <a:latin typeface="Montserrat"/>
                        <a:ea typeface="Montserrat"/>
                        <a:cs typeface="Montserrat"/>
                        <a:sym typeface="Montserrat"/>
                      </a:endParaRPr>
                    </a:p>
                  </a:txBody>
                  <a:tcPr marT="19050" marB="19050" marR="47625" marL="47625" anchor="ctr">
                    <a:lnL cap="flat" cmpd="sng" w="7150">
                      <a:solidFill>
                        <a:srgbClr val="000000">
                          <a:alpha val="0"/>
                        </a:srgbClr>
                      </a:solidFill>
                      <a:prstDash val="solid"/>
                      <a:round/>
                      <a:headEnd len="sm" w="sm" type="none"/>
                      <a:tailEnd len="sm" w="sm" type="none"/>
                    </a:lnL>
                    <a:lnR cap="flat" cmpd="sng" w="7150">
                      <a:solidFill>
                        <a:srgbClr val="000000">
                          <a:alpha val="0"/>
                        </a:srgbClr>
                      </a:solidFill>
                      <a:prstDash val="solid"/>
                      <a:round/>
                      <a:headEnd len="sm" w="sm" type="none"/>
                      <a:tailEnd len="sm" w="sm" type="none"/>
                    </a:lnR>
                    <a:lnT cap="flat" cmpd="sng" w="7150">
                      <a:solidFill>
                        <a:srgbClr val="000000">
                          <a:alpha val="0"/>
                        </a:srgbClr>
                      </a:solidFill>
                      <a:prstDash val="solid"/>
                      <a:round/>
                      <a:headEnd len="sm" w="sm" type="none"/>
                      <a:tailEnd len="sm" w="sm" type="none"/>
                    </a:lnT>
                    <a:lnB cap="flat" cmpd="sng" w="7150">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i="0" lang="en" sz="1100" u="none" cap="none" strike="noStrike">
                          <a:latin typeface="Montserrat"/>
                          <a:ea typeface="Montserrat"/>
                          <a:cs typeface="Montserrat"/>
                          <a:sym typeface="Montserrat"/>
                        </a:rPr>
                        <a:t>Hot / Traditional Coffee</a:t>
                      </a:r>
                      <a:endParaRPr sz="1100">
                        <a:latin typeface="Montserrat"/>
                        <a:ea typeface="Montserrat"/>
                        <a:cs typeface="Montserrat"/>
                        <a:sym typeface="Montserrat"/>
                      </a:endParaRPr>
                    </a:p>
                  </a:txBody>
                  <a:tcPr marT="19050" marB="19050" marR="47625" marL="47625" anchor="ctr">
                    <a:lnL cap="flat" cmpd="sng" w="7150">
                      <a:solidFill>
                        <a:srgbClr val="000000">
                          <a:alpha val="0"/>
                        </a:srgbClr>
                      </a:solidFill>
                      <a:prstDash val="solid"/>
                      <a:round/>
                      <a:headEnd len="sm" w="sm" type="none"/>
                      <a:tailEnd len="sm" w="sm" type="none"/>
                    </a:lnL>
                    <a:lnR cap="flat" cmpd="sng" w="7150">
                      <a:solidFill>
                        <a:srgbClr val="000000">
                          <a:alpha val="0"/>
                        </a:srgbClr>
                      </a:solidFill>
                      <a:prstDash val="solid"/>
                      <a:round/>
                      <a:headEnd len="sm" w="sm" type="none"/>
                      <a:tailEnd len="sm" w="sm" type="none"/>
                    </a:lnR>
                    <a:lnT cap="flat" cmpd="sng" w="7150">
                      <a:solidFill>
                        <a:srgbClr val="000000">
                          <a:alpha val="0"/>
                        </a:srgbClr>
                      </a:solidFill>
                      <a:prstDash val="solid"/>
                      <a:round/>
                      <a:headEnd len="sm" w="sm" type="none"/>
                      <a:tailEnd len="sm" w="sm" type="none"/>
                    </a:lnT>
                    <a:lnB cap="flat" cmpd="sng" w="7150">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i="0" lang="en" sz="1100" u="none" cap="none" strike="noStrike">
                          <a:latin typeface="Montserrat"/>
                          <a:ea typeface="Montserrat"/>
                          <a:cs typeface="Montserrat"/>
                          <a:sym typeface="Montserrat"/>
                        </a:rPr>
                        <a:t>Iced / Blended / Rebel Energy</a:t>
                      </a:r>
                      <a:endParaRPr sz="1100">
                        <a:latin typeface="Montserrat"/>
                        <a:ea typeface="Montserrat"/>
                        <a:cs typeface="Montserrat"/>
                        <a:sym typeface="Montserrat"/>
                      </a:endParaRPr>
                    </a:p>
                  </a:txBody>
                  <a:tcPr marT="19050" marB="19050" marR="47625" marL="47625" anchor="ctr">
                    <a:lnL cap="flat" cmpd="sng" w="7150">
                      <a:solidFill>
                        <a:srgbClr val="000000">
                          <a:alpha val="0"/>
                        </a:srgbClr>
                      </a:solidFill>
                      <a:prstDash val="solid"/>
                      <a:round/>
                      <a:headEnd len="sm" w="sm" type="none"/>
                      <a:tailEnd len="sm" w="sm" type="none"/>
                    </a:lnL>
                    <a:lnR cap="flat" cmpd="sng" w="7150">
                      <a:solidFill>
                        <a:srgbClr val="000000">
                          <a:alpha val="0"/>
                        </a:srgbClr>
                      </a:solidFill>
                      <a:prstDash val="solid"/>
                      <a:round/>
                      <a:headEnd len="sm" w="sm" type="none"/>
                      <a:tailEnd len="sm" w="sm" type="none"/>
                    </a:lnR>
                    <a:lnT cap="flat" cmpd="sng" w="7150">
                      <a:solidFill>
                        <a:srgbClr val="000000">
                          <a:alpha val="0"/>
                        </a:srgbClr>
                      </a:solidFill>
                      <a:prstDash val="solid"/>
                      <a:round/>
                      <a:headEnd len="sm" w="sm" type="none"/>
                      <a:tailEnd len="sm" w="sm" type="none"/>
                    </a:lnT>
                    <a:lnB cap="flat" cmpd="sng" w="7150">
                      <a:solidFill>
                        <a:srgbClr val="000000">
                          <a:alpha val="0"/>
                        </a:srgbClr>
                      </a:solidFill>
                      <a:prstDash val="solid"/>
                      <a:round/>
                      <a:headEnd len="sm" w="sm" type="none"/>
                      <a:tailEnd len="sm" w="sm" type="none"/>
                    </a:lnB>
                  </a:tcPr>
                </a:tc>
              </a:tr>
              <a:tr h="484575">
                <a:tc>
                  <a:txBody>
                    <a:bodyPr/>
                    <a:lstStyle/>
                    <a:p>
                      <a:pPr indent="0" lvl="0" marL="0" marR="0" rtl="0" algn="l">
                        <a:spcBef>
                          <a:spcPts val="0"/>
                        </a:spcBef>
                        <a:spcAft>
                          <a:spcPts val="0"/>
                        </a:spcAft>
                        <a:buNone/>
                      </a:pPr>
                      <a:r>
                        <a:rPr i="0" lang="en" sz="1100" u="none" cap="none" strike="noStrike">
                          <a:latin typeface="Montserrat"/>
                          <a:ea typeface="Montserrat"/>
                          <a:cs typeface="Montserrat"/>
                          <a:sym typeface="Montserrat"/>
                        </a:rPr>
                        <a:t>Visit Frequency</a:t>
                      </a:r>
                      <a:endParaRPr sz="1100">
                        <a:latin typeface="Montserrat"/>
                        <a:ea typeface="Montserrat"/>
                        <a:cs typeface="Montserrat"/>
                        <a:sym typeface="Montserrat"/>
                      </a:endParaRPr>
                    </a:p>
                  </a:txBody>
                  <a:tcPr marT="19050" marB="19050" marR="47625" marL="47625" anchor="ctr">
                    <a:lnL cap="flat" cmpd="sng" w="7150">
                      <a:solidFill>
                        <a:srgbClr val="000000">
                          <a:alpha val="0"/>
                        </a:srgbClr>
                      </a:solidFill>
                      <a:prstDash val="solid"/>
                      <a:round/>
                      <a:headEnd len="sm" w="sm" type="none"/>
                      <a:tailEnd len="sm" w="sm" type="none"/>
                    </a:lnL>
                    <a:lnR cap="flat" cmpd="sng" w="7150">
                      <a:solidFill>
                        <a:srgbClr val="000000">
                          <a:alpha val="0"/>
                        </a:srgbClr>
                      </a:solidFill>
                      <a:prstDash val="solid"/>
                      <a:round/>
                      <a:headEnd len="sm" w="sm" type="none"/>
                      <a:tailEnd len="sm" w="sm" type="none"/>
                    </a:lnR>
                    <a:lnT cap="flat" cmpd="sng" w="7150">
                      <a:solidFill>
                        <a:srgbClr val="000000">
                          <a:alpha val="0"/>
                        </a:srgbClr>
                      </a:solidFill>
                      <a:prstDash val="solid"/>
                      <a:round/>
                      <a:headEnd len="sm" w="sm" type="none"/>
                      <a:tailEnd len="sm" w="sm" type="none"/>
                    </a:lnT>
                    <a:lnB cap="flat" cmpd="sng" w="7150">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i="0" lang="en" sz="1100" u="none" cap="none" strike="noStrike">
                          <a:latin typeface="Montserrat"/>
                          <a:ea typeface="Montserrat"/>
                          <a:cs typeface="Montserrat"/>
                          <a:sym typeface="Montserrat"/>
                        </a:rPr>
                        <a:t>Occasional (Avg 1.0)</a:t>
                      </a:r>
                      <a:endParaRPr sz="1100">
                        <a:latin typeface="Montserrat"/>
                        <a:ea typeface="Montserrat"/>
                        <a:cs typeface="Montserrat"/>
                        <a:sym typeface="Montserrat"/>
                      </a:endParaRPr>
                    </a:p>
                  </a:txBody>
                  <a:tcPr marT="19050" marB="19050" marR="47625" marL="47625" anchor="ctr">
                    <a:lnL cap="flat" cmpd="sng" w="7150">
                      <a:solidFill>
                        <a:srgbClr val="000000">
                          <a:alpha val="0"/>
                        </a:srgbClr>
                      </a:solidFill>
                      <a:prstDash val="solid"/>
                      <a:round/>
                      <a:headEnd len="sm" w="sm" type="none"/>
                      <a:tailEnd len="sm" w="sm" type="none"/>
                    </a:lnL>
                    <a:lnR cap="flat" cmpd="sng" w="7150">
                      <a:solidFill>
                        <a:srgbClr val="000000">
                          <a:alpha val="0"/>
                        </a:srgbClr>
                      </a:solidFill>
                      <a:prstDash val="solid"/>
                      <a:round/>
                      <a:headEnd len="sm" w="sm" type="none"/>
                      <a:tailEnd len="sm" w="sm" type="none"/>
                    </a:lnR>
                    <a:lnT cap="flat" cmpd="sng" w="7150">
                      <a:solidFill>
                        <a:srgbClr val="000000">
                          <a:alpha val="0"/>
                        </a:srgbClr>
                      </a:solidFill>
                      <a:prstDash val="solid"/>
                      <a:round/>
                      <a:headEnd len="sm" w="sm" type="none"/>
                      <a:tailEnd len="sm" w="sm" type="none"/>
                    </a:lnT>
                    <a:lnB cap="flat" cmpd="sng" w="7150">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i="0" lang="en" sz="1100" u="none" cap="none" strike="noStrike">
                          <a:latin typeface="Montserrat"/>
                          <a:ea typeface="Montserrat"/>
                          <a:cs typeface="Montserrat"/>
                          <a:sym typeface="Montserrat"/>
                        </a:rPr>
                        <a:t>Regular / High (Avg 1.5+)</a:t>
                      </a:r>
                      <a:endParaRPr sz="1100">
                        <a:latin typeface="Montserrat"/>
                        <a:ea typeface="Montserrat"/>
                        <a:cs typeface="Montserrat"/>
                        <a:sym typeface="Montserrat"/>
                      </a:endParaRPr>
                    </a:p>
                  </a:txBody>
                  <a:tcPr marT="19050" marB="19050" marR="47625" marL="47625" anchor="ctr">
                    <a:lnL cap="flat" cmpd="sng" w="7150">
                      <a:solidFill>
                        <a:srgbClr val="000000">
                          <a:alpha val="0"/>
                        </a:srgbClr>
                      </a:solidFill>
                      <a:prstDash val="solid"/>
                      <a:round/>
                      <a:headEnd len="sm" w="sm" type="none"/>
                      <a:tailEnd len="sm" w="sm" type="none"/>
                    </a:lnL>
                    <a:lnR cap="flat" cmpd="sng" w="7150">
                      <a:solidFill>
                        <a:srgbClr val="000000">
                          <a:alpha val="0"/>
                        </a:srgbClr>
                      </a:solidFill>
                      <a:prstDash val="solid"/>
                      <a:round/>
                      <a:headEnd len="sm" w="sm" type="none"/>
                      <a:tailEnd len="sm" w="sm" type="none"/>
                    </a:lnR>
                    <a:lnT cap="flat" cmpd="sng" w="7150">
                      <a:solidFill>
                        <a:srgbClr val="000000">
                          <a:alpha val="0"/>
                        </a:srgbClr>
                      </a:solidFill>
                      <a:prstDash val="solid"/>
                      <a:round/>
                      <a:headEnd len="sm" w="sm" type="none"/>
                      <a:tailEnd len="sm" w="sm" type="none"/>
                    </a:lnT>
                    <a:lnB cap="flat" cmpd="sng" w="7150">
                      <a:solidFill>
                        <a:srgbClr val="000000">
                          <a:alpha val="0"/>
                        </a:srgbClr>
                      </a:solidFill>
                      <a:prstDash val="solid"/>
                      <a:round/>
                      <a:headEnd len="sm" w="sm" type="none"/>
                      <a:tailEnd len="sm" w="sm" type="none"/>
                    </a:lnB>
                  </a:tcPr>
                </a:tc>
              </a:tr>
              <a:tr h="484575">
                <a:tc>
                  <a:txBody>
                    <a:bodyPr/>
                    <a:lstStyle/>
                    <a:p>
                      <a:pPr indent="0" lvl="0" marL="0" marR="0" rtl="0" algn="l">
                        <a:spcBef>
                          <a:spcPts val="0"/>
                        </a:spcBef>
                        <a:spcAft>
                          <a:spcPts val="0"/>
                        </a:spcAft>
                        <a:buNone/>
                      </a:pPr>
                      <a:r>
                        <a:rPr i="0" lang="en" sz="1100" u="none" cap="none" strike="noStrike">
                          <a:latin typeface="Montserrat"/>
                          <a:ea typeface="Montserrat"/>
                          <a:cs typeface="Montserrat"/>
                          <a:sym typeface="Montserrat"/>
                        </a:rPr>
                        <a:t>Motivation</a:t>
                      </a:r>
                      <a:endParaRPr sz="1100">
                        <a:latin typeface="Montserrat"/>
                        <a:ea typeface="Montserrat"/>
                        <a:cs typeface="Montserrat"/>
                        <a:sym typeface="Montserrat"/>
                      </a:endParaRPr>
                    </a:p>
                  </a:txBody>
                  <a:tcPr marT="19050" marB="19050" marR="47625" marL="47625" anchor="ctr">
                    <a:lnL cap="flat" cmpd="sng" w="7150">
                      <a:solidFill>
                        <a:srgbClr val="000000">
                          <a:alpha val="0"/>
                        </a:srgbClr>
                      </a:solidFill>
                      <a:prstDash val="solid"/>
                      <a:round/>
                      <a:headEnd len="sm" w="sm" type="none"/>
                      <a:tailEnd len="sm" w="sm" type="none"/>
                    </a:lnL>
                    <a:lnR cap="flat" cmpd="sng" w="7150">
                      <a:solidFill>
                        <a:srgbClr val="000000">
                          <a:alpha val="0"/>
                        </a:srgbClr>
                      </a:solidFill>
                      <a:prstDash val="solid"/>
                      <a:round/>
                      <a:headEnd len="sm" w="sm" type="none"/>
                      <a:tailEnd len="sm" w="sm" type="none"/>
                    </a:lnR>
                    <a:lnT cap="flat" cmpd="sng" w="7150">
                      <a:solidFill>
                        <a:srgbClr val="000000">
                          <a:alpha val="0"/>
                        </a:srgbClr>
                      </a:solidFill>
                      <a:prstDash val="solid"/>
                      <a:round/>
                      <a:headEnd len="sm" w="sm" type="none"/>
                      <a:tailEnd len="sm" w="sm" type="none"/>
                    </a:lnT>
                    <a:lnB cap="flat" cmpd="sng" w="7150">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i="0" lang="en" sz="1100" u="none" cap="none" strike="noStrike">
                          <a:latin typeface="Montserrat"/>
                          <a:ea typeface="Montserrat"/>
                          <a:cs typeface="Montserrat"/>
                          <a:sym typeface="Montserrat"/>
                        </a:rPr>
                        <a:t>Habit &amp; Convenience</a:t>
                      </a:r>
                      <a:endParaRPr sz="1100">
                        <a:latin typeface="Montserrat"/>
                        <a:ea typeface="Montserrat"/>
                        <a:cs typeface="Montserrat"/>
                        <a:sym typeface="Montserrat"/>
                      </a:endParaRPr>
                    </a:p>
                  </a:txBody>
                  <a:tcPr marT="19050" marB="19050" marR="47625" marL="47625" anchor="ctr">
                    <a:lnL cap="flat" cmpd="sng" w="7150">
                      <a:solidFill>
                        <a:srgbClr val="000000">
                          <a:alpha val="0"/>
                        </a:srgbClr>
                      </a:solidFill>
                      <a:prstDash val="solid"/>
                      <a:round/>
                      <a:headEnd len="sm" w="sm" type="none"/>
                      <a:tailEnd len="sm" w="sm" type="none"/>
                    </a:lnL>
                    <a:lnR cap="flat" cmpd="sng" w="7150">
                      <a:solidFill>
                        <a:srgbClr val="000000">
                          <a:alpha val="0"/>
                        </a:srgbClr>
                      </a:solidFill>
                      <a:prstDash val="solid"/>
                      <a:round/>
                      <a:headEnd len="sm" w="sm" type="none"/>
                      <a:tailEnd len="sm" w="sm" type="none"/>
                    </a:lnR>
                    <a:lnT cap="flat" cmpd="sng" w="7150">
                      <a:solidFill>
                        <a:srgbClr val="000000">
                          <a:alpha val="0"/>
                        </a:srgbClr>
                      </a:solidFill>
                      <a:prstDash val="solid"/>
                      <a:round/>
                      <a:headEnd len="sm" w="sm" type="none"/>
                      <a:tailEnd len="sm" w="sm" type="none"/>
                    </a:lnT>
                    <a:lnB cap="flat" cmpd="sng" w="7150">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i="0" lang="en" sz="1100" u="none" cap="none" strike="noStrike">
                          <a:latin typeface="Montserrat"/>
                          <a:ea typeface="Montserrat"/>
                          <a:cs typeface="Montserrat"/>
                          <a:sym typeface="Montserrat"/>
                        </a:rPr>
                        <a:t>Brand Vibe, Taste &amp; Social</a:t>
                      </a:r>
                      <a:endParaRPr sz="1100">
                        <a:latin typeface="Montserrat"/>
                        <a:ea typeface="Montserrat"/>
                        <a:cs typeface="Montserrat"/>
                        <a:sym typeface="Montserrat"/>
                      </a:endParaRPr>
                    </a:p>
                  </a:txBody>
                  <a:tcPr marT="19050" marB="19050" marR="47625" marL="47625" anchor="ctr">
                    <a:lnL cap="flat" cmpd="sng" w="7150">
                      <a:solidFill>
                        <a:srgbClr val="000000">
                          <a:alpha val="0"/>
                        </a:srgbClr>
                      </a:solidFill>
                      <a:prstDash val="solid"/>
                      <a:round/>
                      <a:headEnd len="sm" w="sm" type="none"/>
                      <a:tailEnd len="sm" w="sm" type="none"/>
                    </a:lnL>
                    <a:lnR cap="flat" cmpd="sng" w="7150">
                      <a:solidFill>
                        <a:srgbClr val="000000">
                          <a:alpha val="0"/>
                        </a:srgbClr>
                      </a:solidFill>
                      <a:prstDash val="solid"/>
                      <a:round/>
                      <a:headEnd len="sm" w="sm" type="none"/>
                      <a:tailEnd len="sm" w="sm" type="none"/>
                    </a:lnR>
                    <a:lnT cap="flat" cmpd="sng" w="7150">
                      <a:solidFill>
                        <a:srgbClr val="000000">
                          <a:alpha val="0"/>
                        </a:srgbClr>
                      </a:solidFill>
                      <a:prstDash val="solid"/>
                      <a:round/>
                      <a:headEnd len="sm" w="sm" type="none"/>
                      <a:tailEnd len="sm" w="sm" type="none"/>
                    </a:lnT>
                    <a:lnB cap="flat" cmpd="sng" w="7150">
                      <a:solidFill>
                        <a:srgbClr val="000000">
                          <a:alpha val="0"/>
                        </a:srgbClr>
                      </a:solidFill>
                      <a:prstDash val="solid"/>
                      <a:round/>
                      <a:headEnd len="sm" w="sm" type="none"/>
                      <a:tailEnd len="sm" w="sm" type="none"/>
                    </a:lnB>
                  </a:tcPr>
                </a:tc>
              </a:tr>
              <a:tr h="484575">
                <a:tc>
                  <a:txBody>
                    <a:bodyPr/>
                    <a:lstStyle/>
                    <a:p>
                      <a:pPr indent="0" lvl="0" marL="0" marR="0" rtl="0" algn="l">
                        <a:spcBef>
                          <a:spcPts val="0"/>
                        </a:spcBef>
                        <a:spcAft>
                          <a:spcPts val="0"/>
                        </a:spcAft>
                        <a:buNone/>
                      </a:pPr>
                      <a:r>
                        <a:rPr i="0" lang="en" sz="1100" u="none" cap="none" strike="noStrike">
                          <a:latin typeface="Montserrat"/>
                          <a:ea typeface="Montserrat"/>
                          <a:cs typeface="Montserrat"/>
                          <a:sym typeface="Montserrat"/>
                        </a:rPr>
                        <a:t>Purchase Method</a:t>
                      </a:r>
                      <a:endParaRPr sz="1100">
                        <a:latin typeface="Montserrat"/>
                        <a:ea typeface="Montserrat"/>
                        <a:cs typeface="Montserrat"/>
                        <a:sym typeface="Montserrat"/>
                      </a:endParaRPr>
                    </a:p>
                  </a:txBody>
                  <a:tcPr marT="19050" marB="19050" marR="47625" marL="47625" anchor="ctr">
                    <a:lnL cap="flat" cmpd="sng" w="7150">
                      <a:solidFill>
                        <a:srgbClr val="000000">
                          <a:alpha val="0"/>
                        </a:srgbClr>
                      </a:solidFill>
                      <a:prstDash val="solid"/>
                      <a:round/>
                      <a:headEnd len="sm" w="sm" type="none"/>
                      <a:tailEnd len="sm" w="sm" type="none"/>
                    </a:lnL>
                    <a:lnR cap="flat" cmpd="sng" w="7150">
                      <a:solidFill>
                        <a:srgbClr val="000000">
                          <a:alpha val="0"/>
                        </a:srgbClr>
                      </a:solidFill>
                      <a:prstDash val="solid"/>
                      <a:round/>
                      <a:headEnd len="sm" w="sm" type="none"/>
                      <a:tailEnd len="sm" w="sm" type="none"/>
                    </a:lnR>
                    <a:lnT cap="flat" cmpd="sng" w="7150">
                      <a:solidFill>
                        <a:srgbClr val="000000">
                          <a:alpha val="0"/>
                        </a:srgbClr>
                      </a:solidFill>
                      <a:prstDash val="solid"/>
                      <a:round/>
                      <a:headEnd len="sm" w="sm" type="none"/>
                      <a:tailEnd len="sm" w="sm" type="none"/>
                    </a:lnT>
                    <a:lnB cap="flat" cmpd="sng" w="7150">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i="0" lang="en" sz="1100" u="none" cap="none" strike="noStrike">
                          <a:latin typeface="Montserrat"/>
                          <a:ea typeface="Montserrat"/>
                          <a:cs typeface="Montserrat"/>
                          <a:sym typeface="Montserrat"/>
                        </a:rPr>
                        <a:t>Walk-up / In-person</a:t>
                      </a:r>
                      <a:endParaRPr sz="1100">
                        <a:latin typeface="Montserrat"/>
                        <a:ea typeface="Montserrat"/>
                        <a:cs typeface="Montserrat"/>
                        <a:sym typeface="Montserrat"/>
                      </a:endParaRPr>
                    </a:p>
                  </a:txBody>
                  <a:tcPr marT="19050" marB="19050" marR="47625" marL="47625" anchor="ctr">
                    <a:lnL cap="flat" cmpd="sng" w="7150">
                      <a:solidFill>
                        <a:srgbClr val="000000">
                          <a:alpha val="0"/>
                        </a:srgbClr>
                      </a:solidFill>
                      <a:prstDash val="solid"/>
                      <a:round/>
                      <a:headEnd len="sm" w="sm" type="none"/>
                      <a:tailEnd len="sm" w="sm" type="none"/>
                    </a:lnL>
                    <a:lnR cap="flat" cmpd="sng" w="7150">
                      <a:solidFill>
                        <a:srgbClr val="000000">
                          <a:alpha val="0"/>
                        </a:srgbClr>
                      </a:solidFill>
                      <a:prstDash val="solid"/>
                      <a:round/>
                      <a:headEnd len="sm" w="sm" type="none"/>
                      <a:tailEnd len="sm" w="sm" type="none"/>
                    </a:lnR>
                    <a:lnT cap="flat" cmpd="sng" w="7150">
                      <a:solidFill>
                        <a:srgbClr val="000000">
                          <a:alpha val="0"/>
                        </a:srgbClr>
                      </a:solidFill>
                      <a:prstDash val="solid"/>
                      <a:round/>
                      <a:headEnd len="sm" w="sm" type="none"/>
                      <a:tailEnd len="sm" w="sm" type="none"/>
                    </a:lnT>
                    <a:lnB cap="flat" cmpd="sng" w="7150">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i="0" lang="en" sz="1100" u="none" cap="none" strike="noStrike">
                          <a:latin typeface="Montserrat"/>
                          <a:ea typeface="Montserrat"/>
                          <a:cs typeface="Montserrat"/>
                          <a:sym typeface="Montserrat"/>
                        </a:rPr>
                        <a:t>Drive-thru / Mobile App</a:t>
                      </a:r>
                      <a:endParaRPr sz="1100">
                        <a:latin typeface="Montserrat"/>
                        <a:ea typeface="Montserrat"/>
                        <a:cs typeface="Montserrat"/>
                        <a:sym typeface="Montserrat"/>
                      </a:endParaRPr>
                    </a:p>
                  </a:txBody>
                  <a:tcPr marT="19050" marB="19050" marR="47625" marL="47625" anchor="ctr">
                    <a:lnL cap="flat" cmpd="sng" w="7150">
                      <a:solidFill>
                        <a:srgbClr val="000000">
                          <a:alpha val="0"/>
                        </a:srgbClr>
                      </a:solidFill>
                      <a:prstDash val="solid"/>
                      <a:round/>
                      <a:headEnd len="sm" w="sm" type="none"/>
                      <a:tailEnd len="sm" w="sm" type="none"/>
                    </a:lnL>
                    <a:lnR cap="flat" cmpd="sng" w="7150">
                      <a:solidFill>
                        <a:srgbClr val="000000">
                          <a:alpha val="0"/>
                        </a:srgbClr>
                      </a:solidFill>
                      <a:prstDash val="solid"/>
                      <a:round/>
                      <a:headEnd len="sm" w="sm" type="none"/>
                      <a:tailEnd len="sm" w="sm" type="none"/>
                    </a:lnR>
                    <a:lnT cap="flat" cmpd="sng" w="7150">
                      <a:solidFill>
                        <a:srgbClr val="000000">
                          <a:alpha val="0"/>
                        </a:srgbClr>
                      </a:solidFill>
                      <a:prstDash val="solid"/>
                      <a:round/>
                      <a:headEnd len="sm" w="sm" type="none"/>
                      <a:tailEnd len="sm" w="sm" type="none"/>
                    </a:lnT>
                    <a:lnB cap="flat" cmpd="sng" w="7150">
                      <a:solidFill>
                        <a:srgbClr val="000000">
                          <a:alpha val="0"/>
                        </a:srgbClr>
                      </a:solidFill>
                      <a:prstDash val="solid"/>
                      <a:round/>
                      <a:headEnd len="sm" w="sm" type="none"/>
                      <a:tailEnd len="sm" w="sm" type="none"/>
                    </a:lnB>
                  </a:tcPr>
                </a:tc>
              </a:tr>
              <a:tr h="484600">
                <a:tc>
                  <a:txBody>
                    <a:bodyPr/>
                    <a:lstStyle/>
                    <a:p>
                      <a:pPr indent="0" lvl="0" marL="0" marR="0" rtl="0" algn="l">
                        <a:spcBef>
                          <a:spcPts val="0"/>
                        </a:spcBef>
                        <a:spcAft>
                          <a:spcPts val="0"/>
                        </a:spcAft>
                        <a:buNone/>
                      </a:pPr>
                      <a:r>
                        <a:rPr i="0" lang="en" sz="1100" u="none" cap="none" strike="noStrike">
                          <a:latin typeface="Montserrat"/>
                          <a:ea typeface="Montserrat"/>
                          <a:cs typeface="Montserrat"/>
                          <a:sym typeface="Montserrat"/>
                        </a:rPr>
                        <a:t>Demographics</a:t>
                      </a:r>
                      <a:endParaRPr sz="1100">
                        <a:latin typeface="Montserrat"/>
                        <a:ea typeface="Montserrat"/>
                        <a:cs typeface="Montserrat"/>
                        <a:sym typeface="Montserrat"/>
                      </a:endParaRPr>
                    </a:p>
                  </a:txBody>
                  <a:tcPr marT="19050" marB="19050" marR="47625" marL="47625" anchor="ctr">
                    <a:lnL cap="flat" cmpd="sng" w="7150">
                      <a:solidFill>
                        <a:srgbClr val="000000">
                          <a:alpha val="0"/>
                        </a:srgbClr>
                      </a:solidFill>
                      <a:prstDash val="solid"/>
                      <a:round/>
                      <a:headEnd len="sm" w="sm" type="none"/>
                      <a:tailEnd len="sm" w="sm" type="none"/>
                    </a:lnL>
                    <a:lnR cap="flat" cmpd="sng" w="7150">
                      <a:solidFill>
                        <a:srgbClr val="000000">
                          <a:alpha val="0"/>
                        </a:srgbClr>
                      </a:solidFill>
                      <a:prstDash val="solid"/>
                      <a:round/>
                      <a:headEnd len="sm" w="sm" type="none"/>
                      <a:tailEnd len="sm" w="sm" type="none"/>
                    </a:lnR>
                    <a:lnT cap="flat" cmpd="sng" w="7150">
                      <a:solidFill>
                        <a:srgbClr val="000000">
                          <a:alpha val="0"/>
                        </a:srgbClr>
                      </a:solidFill>
                      <a:prstDash val="solid"/>
                      <a:round/>
                      <a:headEnd len="sm" w="sm" type="none"/>
                      <a:tailEnd len="sm" w="sm" type="none"/>
                    </a:lnT>
                    <a:lnB cap="flat" cmpd="sng" w="7150">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i="0" lang="en" sz="1100" u="none" cap="none" strike="noStrike">
                          <a:latin typeface="Montserrat"/>
                          <a:ea typeface="Montserrat"/>
                          <a:cs typeface="Montserrat"/>
                          <a:sym typeface="Montserrat"/>
                        </a:rPr>
                        <a:t>Mixed / Older Skew</a:t>
                      </a:r>
                      <a:endParaRPr sz="1100">
                        <a:latin typeface="Montserrat"/>
                        <a:ea typeface="Montserrat"/>
                        <a:cs typeface="Montserrat"/>
                        <a:sym typeface="Montserrat"/>
                      </a:endParaRPr>
                    </a:p>
                  </a:txBody>
                  <a:tcPr marT="19050" marB="19050" marR="47625" marL="47625" anchor="ctr">
                    <a:lnL cap="flat" cmpd="sng" w="7150">
                      <a:solidFill>
                        <a:srgbClr val="000000">
                          <a:alpha val="0"/>
                        </a:srgbClr>
                      </a:solidFill>
                      <a:prstDash val="solid"/>
                      <a:round/>
                      <a:headEnd len="sm" w="sm" type="none"/>
                      <a:tailEnd len="sm" w="sm" type="none"/>
                    </a:lnL>
                    <a:lnR cap="flat" cmpd="sng" w="7150">
                      <a:solidFill>
                        <a:srgbClr val="000000">
                          <a:alpha val="0"/>
                        </a:srgbClr>
                      </a:solidFill>
                      <a:prstDash val="solid"/>
                      <a:round/>
                      <a:headEnd len="sm" w="sm" type="none"/>
                      <a:tailEnd len="sm" w="sm" type="none"/>
                    </a:lnR>
                    <a:lnT cap="flat" cmpd="sng" w="7150">
                      <a:solidFill>
                        <a:srgbClr val="000000">
                          <a:alpha val="0"/>
                        </a:srgbClr>
                      </a:solidFill>
                      <a:prstDash val="solid"/>
                      <a:round/>
                      <a:headEnd len="sm" w="sm" type="none"/>
                      <a:tailEnd len="sm" w="sm" type="none"/>
                    </a:lnT>
                    <a:lnB cap="flat" cmpd="sng" w="7150">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i="0" lang="en" sz="1100" u="none" cap="none" strike="noStrike">
                          <a:latin typeface="Montserrat"/>
                          <a:ea typeface="Montserrat"/>
                          <a:cs typeface="Montserrat"/>
                          <a:sym typeface="Montserrat"/>
                        </a:rPr>
                        <a:t>Younger Professionals / Students</a:t>
                      </a:r>
                      <a:endParaRPr sz="1100">
                        <a:latin typeface="Montserrat"/>
                        <a:ea typeface="Montserrat"/>
                        <a:cs typeface="Montserrat"/>
                        <a:sym typeface="Montserrat"/>
                      </a:endParaRPr>
                    </a:p>
                  </a:txBody>
                  <a:tcPr marT="19050" marB="19050" marR="47625" marL="47625" anchor="ctr">
                    <a:lnL cap="flat" cmpd="sng" w="7150">
                      <a:solidFill>
                        <a:srgbClr val="000000">
                          <a:alpha val="0"/>
                        </a:srgbClr>
                      </a:solidFill>
                      <a:prstDash val="solid"/>
                      <a:round/>
                      <a:headEnd len="sm" w="sm" type="none"/>
                      <a:tailEnd len="sm" w="sm" type="none"/>
                    </a:lnL>
                    <a:lnR cap="flat" cmpd="sng" w="7150">
                      <a:solidFill>
                        <a:srgbClr val="000000">
                          <a:alpha val="0"/>
                        </a:srgbClr>
                      </a:solidFill>
                      <a:prstDash val="solid"/>
                      <a:round/>
                      <a:headEnd len="sm" w="sm" type="none"/>
                      <a:tailEnd len="sm" w="sm" type="none"/>
                    </a:lnR>
                    <a:lnT cap="flat" cmpd="sng" w="7150">
                      <a:solidFill>
                        <a:srgbClr val="000000">
                          <a:alpha val="0"/>
                        </a:srgbClr>
                      </a:solidFill>
                      <a:prstDash val="solid"/>
                      <a:round/>
                      <a:headEnd len="sm" w="sm" type="none"/>
                      <a:tailEnd len="sm" w="sm" type="none"/>
                    </a:lnT>
                    <a:lnB cap="flat" cmpd="sng" w="7150">
                      <a:solidFill>
                        <a:srgbClr val="000000">
                          <a:alpha val="0"/>
                        </a:srgbClr>
                      </a:solidFill>
                      <a:prstDash val="solid"/>
                      <a:round/>
                      <a:headEnd len="sm" w="sm" type="none"/>
                      <a:tailEnd len="sm" w="sm" type="none"/>
                    </a:lnB>
                  </a:tcPr>
                </a:tc>
              </a:tr>
            </a:tbl>
          </a:graphicData>
        </a:graphic>
      </p:graphicFrame>
      <p:sp>
        <p:nvSpPr>
          <p:cNvPr id="190" name="Google Shape;190;p22"/>
          <p:cNvSpPr/>
          <p:nvPr/>
        </p:nvSpPr>
        <p:spPr>
          <a:xfrm>
            <a:off x="364319" y="1756846"/>
            <a:ext cx="1596600" cy="7200"/>
          </a:xfrm>
          <a:prstGeom prst="rect">
            <a:avLst/>
          </a:prstGeom>
          <a:solidFill>
            <a:srgbClr val="F1F5F9"/>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dk1"/>
              </a:solidFill>
              <a:latin typeface="Calibri"/>
              <a:ea typeface="Calibri"/>
              <a:cs typeface="Calibri"/>
              <a:sym typeface="Calibri"/>
            </a:endParaRPr>
          </a:p>
        </p:txBody>
      </p:sp>
      <p:sp>
        <p:nvSpPr>
          <p:cNvPr id="191" name="Google Shape;191;p22"/>
          <p:cNvSpPr/>
          <p:nvPr/>
        </p:nvSpPr>
        <p:spPr>
          <a:xfrm>
            <a:off x="1960946" y="1756846"/>
            <a:ext cx="3763500" cy="7200"/>
          </a:xfrm>
          <a:prstGeom prst="rect">
            <a:avLst/>
          </a:prstGeom>
          <a:solidFill>
            <a:srgbClr val="F1F5F9"/>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dk1"/>
              </a:solidFill>
              <a:latin typeface="Calibri"/>
              <a:ea typeface="Calibri"/>
              <a:cs typeface="Calibri"/>
              <a:sym typeface="Calibri"/>
            </a:endParaRPr>
          </a:p>
        </p:txBody>
      </p:sp>
      <p:sp>
        <p:nvSpPr>
          <p:cNvPr id="192" name="Google Shape;192;p22"/>
          <p:cNvSpPr/>
          <p:nvPr/>
        </p:nvSpPr>
        <p:spPr>
          <a:xfrm>
            <a:off x="5724587" y="1756846"/>
            <a:ext cx="3054900" cy="7200"/>
          </a:xfrm>
          <a:prstGeom prst="rect">
            <a:avLst/>
          </a:prstGeom>
          <a:solidFill>
            <a:srgbClr val="F1F5F9"/>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dk1"/>
              </a:solidFill>
              <a:latin typeface="Calibri"/>
              <a:ea typeface="Calibri"/>
              <a:cs typeface="Calibri"/>
              <a:sym typeface="Calibri"/>
            </a:endParaRPr>
          </a:p>
        </p:txBody>
      </p:sp>
      <p:sp>
        <p:nvSpPr>
          <p:cNvPr id="193" name="Google Shape;193;p22"/>
          <p:cNvSpPr/>
          <p:nvPr/>
        </p:nvSpPr>
        <p:spPr>
          <a:xfrm>
            <a:off x="364319" y="2242621"/>
            <a:ext cx="1596600" cy="7200"/>
          </a:xfrm>
          <a:prstGeom prst="rect">
            <a:avLst/>
          </a:prstGeom>
          <a:solidFill>
            <a:srgbClr val="F1F5F9"/>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dk1"/>
              </a:solidFill>
              <a:latin typeface="Calibri"/>
              <a:ea typeface="Calibri"/>
              <a:cs typeface="Calibri"/>
              <a:sym typeface="Calibri"/>
            </a:endParaRPr>
          </a:p>
        </p:txBody>
      </p:sp>
      <p:sp>
        <p:nvSpPr>
          <p:cNvPr id="194" name="Google Shape;194;p22"/>
          <p:cNvSpPr/>
          <p:nvPr/>
        </p:nvSpPr>
        <p:spPr>
          <a:xfrm>
            <a:off x="1960946" y="2242621"/>
            <a:ext cx="3763500" cy="7200"/>
          </a:xfrm>
          <a:prstGeom prst="rect">
            <a:avLst/>
          </a:prstGeom>
          <a:solidFill>
            <a:srgbClr val="F1F5F9"/>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dk1"/>
              </a:solidFill>
              <a:latin typeface="Calibri"/>
              <a:ea typeface="Calibri"/>
              <a:cs typeface="Calibri"/>
              <a:sym typeface="Calibri"/>
            </a:endParaRPr>
          </a:p>
        </p:txBody>
      </p:sp>
      <p:sp>
        <p:nvSpPr>
          <p:cNvPr id="195" name="Google Shape;195;p22"/>
          <p:cNvSpPr/>
          <p:nvPr/>
        </p:nvSpPr>
        <p:spPr>
          <a:xfrm>
            <a:off x="5724587" y="2242621"/>
            <a:ext cx="3054900" cy="7200"/>
          </a:xfrm>
          <a:prstGeom prst="rect">
            <a:avLst/>
          </a:prstGeom>
          <a:solidFill>
            <a:srgbClr val="F1F5F9"/>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dk1"/>
              </a:solidFill>
              <a:latin typeface="Calibri"/>
              <a:ea typeface="Calibri"/>
              <a:cs typeface="Calibri"/>
              <a:sym typeface="Calibri"/>
            </a:endParaRPr>
          </a:p>
        </p:txBody>
      </p:sp>
      <p:sp>
        <p:nvSpPr>
          <p:cNvPr id="196" name="Google Shape;196;p22"/>
          <p:cNvSpPr/>
          <p:nvPr/>
        </p:nvSpPr>
        <p:spPr>
          <a:xfrm>
            <a:off x="364319" y="2728396"/>
            <a:ext cx="1596600" cy="7200"/>
          </a:xfrm>
          <a:prstGeom prst="rect">
            <a:avLst/>
          </a:prstGeom>
          <a:solidFill>
            <a:srgbClr val="F1F5F9"/>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dk1"/>
              </a:solidFill>
              <a:latin typeface="Calibri"/>
              <a:ea typeface="Calibri"/>
              <a:cs typeface="Calibri"/>
              <a:sym typeface="Calibri"/>
            </a:endParaRPr>
          </a:p>
        </p:txBody>
      </p:sp>
      <p:sp>
        <p:nvSpPr>
          <p:cNvPr id="197" name="Google Shape;197;p22"/>
          <p:cNvSpPr/>
          <p:nvPr/>
        </p:nvSpPr>
        <p:spPr>
          <a:xfrm>
            <a:off x="1960946" y="2728396"/>
            <a:ext cx="3763500" cy="7200"/>
          </a:xfrm>
          <a:prstGeom prst="rect">
            <a:avLst/>
          </a:prstGeom>
          <a:solidFill>
            <a:srgbClr val="F1F5F9"/>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dk1"/>
              </a:solidFill>
              <a:latin typeface="Calibri"/>
              <a:ea typeface="Calibri"/>
              <a:cs typeface="Calibri"/>
              <a:sym typeface="Calibri"/>
            </a:endParaRPr>
          </a:p>
        </p:txBody>
      </p:sp>
      <p:sp>
        <p:nvSpPr>
          <p:cNvPr id="198" name="Google Shape;198;p22"/>
          <p:cNvSpPr/>
          <p:nvPr/>
        </p:nvSpPr>
        <p:spPr>
          <a:xfrm>
            <a:off x="5724587" y="2728396"/>
            <a:ext cx="3054900" cy="7200"/>
          </a:xfrm>
          <a:prstGeom prst="rect">
            <a:avLst/>
          </a:prstGeom>
          <a:solidFill>
            <a:srgbClr val="F1F5F9"/>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dk1"/>
              </a:solidFill>
              <a:latin typeface="Calibri"/>
              <a:ea typeface="Calibri"/>
              <a:cs typeface="Calibri"/>
              <a:sym typeface="Calibri"/>
            </a:endParaRPr>
          </a:p>
        </p:txBody>
      </p:sp>
      <p:sp>
        <p:nvSpPr>
          <p:cNvPr id="199" name="Google Shape;199;p22"/>
          <p:cNvSpPr/>
          <p:nvPr/>
        </p:nvSpPr>
        <p:spPr>
          <a:xfrm>
            <a:off x="364319" y="3214171"/>
            <a:ext cx="1596600" cy="7200"/>
          </a:xfrm>
          <a:prstGeom prst="rect">
            <a:avLst/>
          </a:prstGeom>
          <a:solidFill>
            <a:srgbClr val="F1F5F9"/>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dk1"/>
              </a:solidFill>
              <a:latin typeface="Calibri"/>
              <a:ea typeface="Calibri"/>
              <a:cs typeface="Calibri"/>
              <a:sym typeface="Calibri"/>
            </a:endParaRPr>
          </a:p>
        </p:txBody>
      </p:sp>
      <p:sp>
        <p:nvSpPr>
          <p:cNvPr id="200" name="Google Shape;200;p22"/>
          <p:cNvSpPr/>
          <p:nvPr/>
        </p:nvSpPr>
        <p:spPr>
          <a:xfrm>
            <a:off x="1960946" y="3214171"/>
            <a:ext cx="3763500" cy="7200"/>
          </a:xfrm>
          <a:prstGeom prst="rect">
            <a:avLst/>
          </a:prstGeom>
          <a:solidFill>
            <a:srgbClr val="F1F5F9"/>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dk1"/>
              </a:solidFill>
              <a:latin typeface="Calibri"/>
              <a:ea typeface="Calibri"/>
              <a:cs typeface="Calibri"/>
              <a:sym typeface="Calibri"/>
            </a:endParaRPr>
          </a:p>
        </p:txBody>
      </p:sp>
      <p:sp>
        <p:nvSpPr>
          <p:cNvPr id="201" name="Google Shape;201;p22"/>
          <p:cNvSpPr/>
          <p:nvPr/>
        </p:nvSpPr>
        <p:spPr>
          <a:xfrm>
            <a:off x="5724587" y="3214171"/>
            <a:ext cx="3054900" cy="7200"/>
          </a:xfrm>
          <a:prstGeom prst="rect">
            <a:avLst/>
          </a:prstGeom>
          <a:solidFill>
            <a:srgbClr val="F1F5F9"/>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dk1"/>
              </a:solidFill>
              <a:latin typeface="Calibri"/>
              <a:ea typeface="Calibri"/>
              <a:cs typeface="Calibri"/>
              <a:sym typeface="Calibri"/>
            </a:endParaRPr>
          </a:p>
        </p:txBody>
      </p:sp>
      <p:sp>
        <p:nvSpPr>
          <p:cNvPr id="202" name="Google Shape;202;p22"/>
          <p:cNvSpPr/>
          <p:nvPr/>
        </p:nvSpPr>
        <p:spPr>
          <a:xfrm>
            <a:off x="364319" y="3699946"/>
            <a:ext cx="1596600" cy="7200"/>
          </a:xfrm>
          <a:prstGeom prst="rect">
            <a:avLst/>
          </a:prstGeom>
          <a:solidFill>
            <a:srgbClr val="F1F5F9"/>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dk1"/>
              </a:solidFill>
              <a:latin typeface="Calibri"/>
              <a:ea typeface="Calibri"/>
              <a:cs typeface="Calibri"/>
              <a:sym typeface="Calibri"/>
            </a:endParaRPr>
          </a:p>
        </p:txBody>
      </p:sp>
      <p:sp>
        <p:nvSpPr>
          <p:cNvPr id="203" name="Google Shape;203;p22"/>
          <p:cNvSpPr/>
          <p:nvPr/>
        </p:nvSpPr>
        <p:spPr>
          <a:xfrm>
            <a:off x="1960946" y="3699946"/>
            <a:ext cx="3763500" cy="7200"/>
          </a:xfrm>
          <a:prstGeom prst="rect">
            <a:avLst/>
          </a:prstGeom>
          <a:solidFill>
            <a:srgbClr val="F1F5F9"/>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dk1"/>
              </a:solidFill>
              <a:latin typeface="Calibri"/>
              <a:ea typeface="Calibri"/>
              <a:cs typeface="Calibri"/>
              <a:sym typeface="Calibri"/>
            </a:endParaRPr>
          </a:p>
        </p:txBody>
      </p:sp>
      <p:sp>
        <p:nvSpPr>
          <p:cNvPr id="204" name="Google Shape;204;p22"/>
          <p:cNvSpPr/>
          <p:nvPr/>
        </p:nvSpPr>
        <p:spPr>
          <a:xfrm>
            <a:off x="5724587" y="3699946"/>
            <a:ext cx="3054900" cy="7200"/>
          </a:xfrm>
          <a:prstGeom prst="rect">
            <a:avLst/>
          </a:prstGeom>
          <a:solidFill>
            <a:srgbClr val="F1F5F9"/>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dk1"/>
              </a:solidFill>
              <a:latin typeface="Calibri"/>
              <a:ea typeface="Calibri"/>
              <a:cs typeface="Calibri"/>
              <a:sym typeface="Calibri"/>
            </a:endParaRPr>
          </a:p>
        </p:txBody>
      </p:sp>
      <p:sp>
        <p:nvSpPr>
          <p:cNvPr id="205" name="Google Shape;205;p22"/>
          <p:cNvSpPr txBox="1"/>
          <p:nvPr/>
        </p:nvSpPr>
        <p:spPr>
          <a:xfrm>
            <a:off x="364321" y="655450"/>
            <a:ext cx="6010200" cy="4155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i="0" lang="en" sz="2700" u="none" cap="none" strike="noStrike">
                <a:solidFill>
                  <a:schemeClr val="accent1"/>
                </a:solidFill>
                <a:latin typeface="Montserrat"/>
                <a:ea typeface="Montserrat"/>
                <a:cs typeface="Montserrat"/>
                <a:sym typeface="Montserrat"/>
              </a:rPr>
              <a:t>Segment Comparison</a:t>
            </a:r>
            <a:endParaRPr b="1" sz="1100">
              <a:solidFill>
                <a:schemeClr val="accent1"/>
              </a:solidFill>
              <a:latin typeface="Montserrat"/>
              <a:ea typeface="Montserrat"/>
              <a:cs typeface="Montserrat"/>
              <a:sym typeface="Montserrat"/>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09" name="Shape 209"/>
        <p:cNvGrpSpPr/>
        <p:nvPr/>
      </p:nvGrpSpPr>
      <p:grpSpPr>
        <a:xfrm>
          <a:off x="0" y="0"/>
          <a:ext cx="0" cy="0"/>
          <a:chOff x="0" y="0"/>
          <a:chExt cx="0" cy="0"/>
        </a:xfrm>
      </p:grpSpPr>
      <p:pic>
        <p:nvPicPr>
          <p:cNvPr descr="image.png" id="210" name="Google Shape;210;p23"/>
          <p:cNvPicPr preferRelativeResize="0"/>
          <p:nvPr/>
        </p:nvPicPr>
        <p:blipFill rotWithShape="1">
          <a:blip r:embed="rId3">
            <a:alphaModFix/>
          </a:blip>
          <a:srcRect b="0" l="0" r="0" t="0"/>
          <a:stretch/>
        </p:blipFill>
        <p:spPr>
          <a:xfrm>
            <a:off x="270588" y="1652999"/>
            <a:ext cx="4107656" cy="2307432"/>
          </a:xfrm>
          <a:prstGeom prst="rect">
            <a:avLst/>
          </a:prstGeom>
          <a:noFill/>
          <a:ln>
            <a:noFill/>
          </a:ln>
        </p:spPr>
      </p:pic>
      <p:pic>
        <p:nvPicPr>
          <p:cNvPr descr="image.png" id="211" name="Google Shape;211;p23"/>
          <p:cNvPicPr preferRelativeResize="0"/>
          <p:nvPr/>
        </p:nvPicPr>
        <p:blipFill rotWithShape="1">
          <a:blip r:embed="rId4">
            <a:alphaModFix/>
          </a:blip>
          <a:srcRect b="0" l="0" r="0" t="0"/>
          <a:stretch/>
        </p:blipFill>
        <p:spPr>
          <a:xfrm>
            <a:off x="4592556" y="1652999"/>
            <a:ext cx="4107656" cy="2307432"/>
          </a:xfrm>
          <a:prstGeom prst="rect">
            <a:avLst/>
          </a:prstGeom>
          <a:noFill/>
          <a:ln>
            <a:noFill/>
          </a:ln>
        </p:spPr>
      </p:pic>
      <p:sp>
        <p:nvSpPr>
          <p:cNvPr id="212" name="Google Shape;212;p23"/>
          <p:cNvSpPr txBox="1"/>
          <p:nvPr/>
        </p:nvSpPr>
        <p:spPr>
          <a:xfrm>
            <a:off x="407926" y="2560255"/>
            <a:ext cx="3832800" cy="24630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i="0" lang="en" sz="1600" u="none" cap="none" strike="noStrike">
                <a:solidFill>
                  <a:srgbClr val="002D72"/>
                </a:solidFill>
                <a:latin typeface="Montserrat"/>
                <a:ea typeface="Montserrat"/>
                <a:cs typeface="Montserrat"/>
                <a:sym typeface="Montserrat"/>
              </a:rPr>
              <a:t>Primary Target: Loyalists</a:t>
            </a:r>
            <a:endParaRPr sz="1100">
              <a:latin typeface="Montserrat"/>
              <a:ea typeface="Montserrat"/>
              <a:cs typeface="Montserrat"/>
              <a:sym typeface="Montserrat"/>
            </a:endParaRPr>
          </a:p>
        </p:txBody>
      </p:sp>
      <p:sp>
        <p:nvSpPr>
          <p:cNvPr id="213" name="Google Shape;213;p23"/>
          <p:cNvSpPr txBox="1"/>
          <p:nvPr/>
        </p:nvSpPr>
        <p:spPr>
          <a:xfrm>
            <a:off x="499188" y="2917443"/>
            <a:ext cx="3650400" cy="153900"/>
          </a:xfrm>
          <a:prstGeom prst="rect">
            <a:avLst/>
          </a:prstGeom>
          <a:noFill/>
          <a:ln>
            <a:noFill/>
          </a:ln>
        </p:spPr>
        <p:txBody>
          <a:bodyPr anchorCtr="0" anchor="t" bIns="0" lIns="0" spcFirstLastPara="1" rIns="0" wrap="square" tIns="0">
            <a:spAutoFit/>
          </a:bodyPr>
          <a:lstStyle/>
          <a:p>
            <a:pPr indent="0" lvl="0" marL="0" marR="0" rtl="0" algn="ctr">
              <a:lnSpc>
                <a:spcPct val="150000"/>
              </a:lnSpc>
              <a:spcBef>
                <a:spcPts val="0"/>
              </a:spcBef>
              <a:spcAft>
                <a:spcPts val="0"/>
              </a:spcAft>
              <a:buNone/>
            </a:pPr>
            <a:r>
              <a:rPr b="1" i="0" lang="en" sz="1000" u="none" cap="none" strike="noStrike">
                <a:solidFill>
                  <a:srgbClr val="334155"/>
                </a:solidFill>
                <a:latin typeface="Montserrat"/>
                <a:ea typeface="Montserrat"/>
                <a:cs typeface="Montserrat"/>
                <a:sym typeface="Montserrat"/>
              </a:rPr>
              <a:t>Goal: Retention &amp; Advocacy</a:t>
            </a:r>
            <a:endParaRPr sz="1100">
              <a:latin typeface="Montserrat"/>
              <a:ea typeface="Montserrat"/>
              <a:cs typeface="Montserrat"/>
              <a:sym typeface="Montserrat"/>
            </a:endParaRPr>
          </a:p>
        </p:txBody>
      </p:sp>
      <p:sp>
        <p:nvSpPr>
          <p:cNvPr id="214" name="Google Shape;214;p23"/>
          <p:cNvSpPr txBox="1"/>
          <p:nvPr/>
        </p:nvSpPr>
        <p:spPr>
          <a:xfrm>
            <a:off x="499188" y="3238912"/>
            <a:ext cx="3650400" cy="384900"/>
          </a:xfrm>
          <a:prstGeom prst="rect">
            <a:avLst/>
          </a:prstGeom>
          <a:noFill/>
          <a:ln>
            <a:noFill/>
          </a:ln>
        </p:spPr>
        <p:txBody>
          <a:bodyPr anchorCtr="0" anchor="t" bIns="0" lIns="0" spcFirstLastPara="1" rIns="0" wrap="square" tIns="0">
            <a:spAutoFit/>
          </a:bodyPr>
          <a:lstStyle/>
          <a:p>
            <a:pPr indent="0" lvl="0" marL="0" marR="0" rtl="0" algn="ctr">
              <a:lnSpc>
                <a:spcPct val="150000"/>
              </a:lnSpc>
              <a:spcBef>
                <a:spcPts val="0"/>
              </a:spcBef>
              <a:spcAft>
                <a:spcPts val="0"/>
              </a:spcAft>
              <a:buNone/>
            </a:pPr>
            <a:r>
              <a:rPr i="0" lang="en" sz="1000" u="none" cap="none" strike="noStrike">
                <a:solidFill>
                  <a:srgbClr val="334155"/>
                </a:solidFill>
                <a:latin typeface="Montserrat"/>
                <a:ea typeface="Montserrat"/>
                <a:cs typeface="Montserrat"/>
                <a:sym typeface="Montserrat"/>
              </a:rPr>
              <a:t>Focus on community events, exclusive app rewards, and "secret menu" drops to deepen the emotional bond.</a:t>
            </a:r>
            <a:endParaRPr sz="1100">
              <a:latin typeface="Montserrat"/>
              <a:ea typeface="Montserrat"/>
              <a:cs typeface="Montserrat"/>
              <a:sym typeface="Montserrat"/>
            </a:endParaRPr>
          </a:p>
        </p:txBody>
      </p:sp>
      <p:sp>
        <p:nvSpPr>
          <p:cNvPr id="215" name="Google Shape;215;p23"/>
          <p:cNvSpPr txBox="1"/>
          <p:nvPr/>
        </p:nvSpPr>
        <p:spPr>
          <a:xfrm>
            <a:off x="4729895" y="2560255"/>
            <a:ext cx="3832800" cy="24630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b="1" i="0" lang="en" sz="1600" u="none" cap="none" strike="noStrike">
                <a:solidFill>
                  <a:srgbClr val="002D72"/>
                </a:solidFill>
                <a:latin typeface="Montserrat"/>
                <a:ea typeface="Montserrat"/>
                <a:cs typeface="Montserrat"/>
                <a:sym typeface="Montserrat"/>
              </a:rPr>
              <a:t>Secondary Target: Traditionalists</a:t>
            </a:r>
            <a:endParaRPr sz="1100">
              <a:latin typeface="Montserrat"/>
              <a:ea typeface="Montserrat"/>
              <a:cs typeface="Montserrat"/>
              <a:sym typeface="Montserrat"/>
            </a:endParaRPr>
          </a:p>
        </p:txBody>
      </p:sp>
      <p:sp>
        <p:nvSpPr>
          <p:cNvPr id="216" name="Google Shape;216;p23"/>
          <p:cNvSpPr txBox="1"/>
          <p:nvPr/>
        </p:nvSpPr>
        <p:spPr>
          <a:xfrm>
            <a:off x="4821156" y="2917443"/>
            <a:ext cx="3650400" cy="153900"/>
          </a:xfrm>
          <a:prstGeom prst="rect">
            <a:avLst/>
          </a:prstGeom>
          <a:noFill/>
          <a:ln>
            <a:noFill/>
          </a:ln>
        </p:spPr>
        <p:txBody>
          <a:bodyPr anchorCtr="0" anchor="t" bIns="0" lIns="0" spcFirstLastPara="1" rIns="0" wrap="square" tIns="0">
            <a:spAutoFit/>
          </a:bodyPr>
          <a:lstStyle/>
          <a:p>
            <a:pPr indent="0" lvl="0" marL="0" marR="0" rtl="0" algn="ctr">
              <a:lnSpc>
                <a:spcPct val="150000"/>
              </a:lnSpc>
              <a:spcBef>
                <a:spcPts val="0"/>
              </a:spcBef>
              <a:spcAft>
                <a:spcPts val="0"/>
              </a:spcAft>
              <a:buNone/>
            </a:pPr>
            <a:r>
              <a:rPr b="1" i="0" lang="en" sz="1000" u="none" cap="none" strike="noStrike">
                <a:solidFill>
                  <a:srgbClr val="334155"/>
                </a:solidFill>
                <a:latin typeface="Montserrat"/>
                <a:ea typeface="Montserrat"/>
                <a:cs typeface="Montserrat"/>
                <a:sym typeface="Montserrat"/>
              </a:rPr>
              <a:t>Goal: Frequency &amp; Conversion</a:t>
            </a:r>
            <a:endParaRPr sz="1100">
              <a:latin typeface="Montserrat"/>
              <a:ea typeface="Montserrat"/>
              <a:cs typeface="Montserrat"/>
              <a:sym typeface="Montserrat"/>
            </a:endParaRPr>
          </a:p>
        </p:txBody>
      </p:sp>
      <p:sp>
        <p:nvSpPr>
          <p:cNvPr id="217" name="Google Shape;217;p23"/>
          <p:cNvSpPr txBox="1"/>
          <p:nvPr/>
        </p:nvSpPr>
        <p:spPr>
          <a:xfrm>
            <a:off x="4821156" y="3238912"/>
            <a:ext cx="3650400" cy="384900"/>
          </a:xfrm>
          <a:prstGeom prst="rect">
            <a:avLst/>
          </a:prstGeom>
          <a:noFill/>
          <a:ln>
            <a:noFill/>
          </a:ln>
        </p:spPr>
        <p:txBody>
          <a:bodyPr anchorCtr="0" anchor="t" bIns="0" lIns="0" spcFirstLastPara="1" rIns="0" wrap="square" tIns="0">
            <a:spAutoFit/>
          </a:bodyPr>
          <a:lstStyle/>
          <a:p>
            <a:pPr indent="0" lvl="0" marL="0" marR="0" rtl="0" algn="ctr">
              <a:lnSpc>
                <a:spcPct val="150000"/>
              </a:lnSpc>
              <a:spcBef>
                <a:spcPts val="0"/>
              </a:spcBef>
              <a:spcAft>
                <a:spcPts val="0"/>
              </a:spcAft>
              <a:buNone/>
            </a:pPr>
            <a:r>
              <a:rPr i="0" lang="en" sz="1000" u="none" cap="none" strike="noStrike">
                <a:solidFill>
                  <a:srgbClr val="334155"/>
                </a:solidFill>
                <a:latin typeface="Montserrat"/>
                <a:ea typeface="Montserrat"/>
                <a:cs typeface="Montserrat"/>
                <a:sym typeface="Montserrat"/>
              </a:rPr>
              <a:t>Leverage speed-of-service messaging and limited-time value offers to turn occasional visits into a habit.</a:t>
            </a:r>
            <a:endParaRPr sz="1100">
              <a:latin typeface="Montserrat"/>
              <a:ea typeface="Montserrat"/>
              <a:cs typeface="Montserrat"/>
              <a:sym typeface="Montserrat"/>
            </a:endParaRPr>
          </a:p>
        </p:txBody>
      </p:sp>
      <p:pic>
        <p:nvPicPr>
          <p:cNvPr descr="image.png" id="218" name="Google Shape;218;p23"/>
          <p:cNvPicPr preferRelativeResize="0"/>
          <p:nvPr/>
        </p:nvPicPr>
        <p:blipFill rotWithShape="1">
          <a:blip r:embed="rId5">
            <a:alphaModFix/>
          </a:blip>
          <a:srcRect b="0" l="0" r="0" t="0"/>
          <a:stretch/>
        </p:blipFill>
        <p:spPr>
          <a:xfrm>
            <a:off x="2145822" y="1924462"/>
            <a:ext cx="357188" cy="357188"/>
          </a:xfrm>
          <a:prstGeom prst="rect">
            <a:avLst/>
          </a:prstGeom>
          <a:noFill/>
          <a:ln>
            <a:noFill/>
          </a:ln>
        </p:spPr>
      </p:pic>
      <p:pic>
        <p:nvPicPr>
          <p:cNvPr descr="image.png" id="219" name="Google Shape;219;p23"/>
          <p:cNvPicPr preferRelativeResize="0"/>
          <p:nvPr/>
        </p:nvPicPr>
        <p:blipFill rotWithShape="1">
          <a:blip r:embed="rId6">
            <a:alphaModFix/>
          </a:blip>
          <a:srcRect b="0" l="0" r="0" t="0"/>
          <a:stretch/>
        </p:blipFill>
        <p:spPr>
          <a:xfrm>
            <a:off x="6421356" y="1924462"/>
            <a:ext cx="450056" cy="357188"/>
          </a:xfrm>
          <a:prstGeom prst="rect">
            <a:avLst/>
          </a:prstGeom>
          <a:noFill/>
          <a:ln>
            <a:noFill/>
          </a:ln>
        </p:spPr>
      </p:pic>
      <p:sp>
        <p:nvSpPr>
          <p:cNvPr id="220" name="Google Shape;220;p23"/>
          <p:cNvSpPr txBox="1"/>
          <p:nvPr/>
        </p:nvSpPr>
        <p:spPr>
          <a:xfrm>
            <a:off x="270588" y="1010534"/>
            <a:ext cx="8787000" cy="4155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i="0" lang="en" sz="2700" u="none" cap="none" strike="noStrike">
                <a:solidFill>
                  <a:schemeClr val="accent1"/>
                </a:solidFill>
                <a:latin typeface="Montserrat"/>
                <a:ea typeface="Montserrat"/>
                <a:cs typeface="Montserrat"/>
                <a:sym typeface="Montserrat"/>
              </a:rPr>
              <a:t>Targeting Strategy</a:t>
            </a:r>
            <a:endParaRPr b="1" sz="1100">
              <a:solidFill>
                <a:schemeClr val="accent1"/>
              </a:solidFill>
              <a:latin typeface="Montserrat"/>
              <a:ea typeface="Montserrat"/>
              <a:cs typeface="Montserrat"/>
              <a:sym typeface="Montserrat"/>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24"/>
          <p:cNvSpPr txBox="1"/>
          <p:nvPr/>
        </p:nvSpPr>
        <p:spPr>
          <a:xfrm>
            <a:off x="153200" y="490800"/>
            <a:ext cx="58383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700">
                <a:solidFill>
                  <a:schemeClr val="accent1"/>
                </a:solidFill>
                <a:latin typeface="Montserrat"/>
                <a:ea typeface="Montserrat"/>
                <a:cs typeface="Montserrat"/>
                <a:sym typeface="Montserrat"/>
              </a:rPr>
              <a:t>Targeting Strategy: Next steps</a:t>
            </a:r>
            <a:endParaRPr b="1" sz="1100">
              <a:solidFill>
                <a:schemeClr val="accent1"/>
              </a:solidFill>
              <a:latin typeface="Montserrat"/>
              <a:ea typeface="Montserrat"/>
              <a:cs typeface="Montserrat"/>
              <a:sym typeface="Montserrat"/>
            </a:endParaRPr>
          </a:p>
        </p:txBody>
      </p:sp>
      <p:pic>
        <p:nvPicPr>
          <p:cNvPr id="226" name="Google Shape;226;p24"/>
          <p:cNvPicPr preferRelativeResize="0"/>
          <p:nvPr/>
        </p:nvPicPr>
        <p:blipFill>
          <a:blip r:embed="rId3">
            <a:alphaModFix/>
          </a:blip>
          <a:stretch>
            <a:fillRect/>
          </a:stretch>
        </p:blipFill>
        <p:spPr>
          <a:xfrm>
            <a:off x="310975" y="1154600"/>
            <a:ext cx="2490499" cy="3239993"/>
          </a:xfrm>
          <a:prstGeom prst="rect">
            <a:avLst/>
          </a:prstGeom>
          <a:noFill/>
          <a:ln cap="flat" cmpd="sng" w="76200">
            <a:solidFill>
              <a:schemeClr val="accent1"/>
            </a:solidFill>
            <a:prstDash val="solid"/>
            <a:round/>
            <a:headEnd len="sm" w="sm" type="none"/>
            <a:tailEnd len="sm" w="sm" type="none"/>
          </a:ln>
        </p:spPr>
      </p:pic>
      <p:pic>
        <p:nvPicPr>
          <p:cNvPr id="227" name="Google Shape;227;p24"/>
          <p:cNvPicPr preferRelativeResize="0"/>
          <p:nvPr/>
        </p:nvPicPr>
        <p:blipFill>
          <a:blip r:embed="rId4">
            <a:alphaModFix/>
          </a:blip>
          <a:stretch>
            <a:fillRect/>
          </a:stretch>
        </p:blipFill>
        <p:spPr>
          <a:xfrm>
            <a:off x="3250763" y="1122850"/>
            <a:ext cx="2642795" cy="3303500"/>
          </a:xfrm>
          <a:prstGeom prst="rect">
            <a:avLst/>
          </a:prstGeom>
          <a:noFill/>
          <a:ln cap="flat" cmpd="sng" w="76200">
            <a:solidFill>
              <a:schemeClr val="accent1"/>
            </a:solidFill>
            <a:prstDash val="solid"/>
            <a:round/>
            <a:headEnd len="sm" w="sm" type="none"/>
            <a:tailEnd len="sm" w="sm" type="none"/>
          </a:ln>
        </p:spPr>
      </p:pic>
      <p:pic>
        <p:nvPicPr>
          <p:cNvPr id="228" name="Google Shape;228;p24"/>
          <p:cNvPicPr preferRelativeResize="0"/>
          <p:nvPr/>
        </p:nvPicPr>
        <p:blipFill>
          <a:blip r:embed="rId5">
            <a:alphaModFix/>
          </a:blip>
          <a:stretch>
            <a:fillRect/>
          </a:stretch>
        </p:blipFill>
        <p:spPr>
          <a:xfrm>
            <a:off x="6342851" y="1091112"/>
            <a:ext cx="2490499" cy="3303475"/>
          </a:xfrm>
          <a:prstGeom prst="rect">
            <a:avLst/>
          </a:prstGeom>
          <a:noFill/>
          <a:ln cap="flat" cmpd="sng" w="76200">
            <a:solidFill>
              <a:schemeClr val="accent1"/>
            </a:solidFill>
            <a:prstDash val="solid"/>
            <a:round/>
            <a:headEnd len="sm" w="sm" type="none"/>
            <a:tailEnd len="sm" w="sm" type="none"/>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pic>
        <p:nvPicPr>
          <p:cNvPr id="233" name="Google Shape;233;p25"/>
          <p:cNvPicPr preferRelativeResize="0"/>
          <p:nvPr/>
        </p:nvPicPr>
        <p:blipFill rotWithShape="1">
          <a:blip r:embed="rId3">
            <a:alphaModFix/>
          </a:blip>
          <a:srcRect b="0" l="5964" r="11192" t="0"/>
          <a:stretch/>
        </p:blipFill>
        <p:spPr>
          <a:xfrm>
            <a:off x="3442864" y="1289550"/>
            <a:ext cx="2600558" cy="2989550"/>
          </a:xfrm>
          <a:prstGeom prst="rect">
            <a:avLst/>
          </a:prstGeom>
          <a:noFill/>
          <a:ln cap="flat" cmpd="sng" w="76200">
            <a:solidFill>
              <a:schemeClr val="accent1"/>
            </a:solidFill>
            <a:prstDash val="solid"/>
            <a:round/>
            <a:headEnd len="sm" w="sm" type="none"/>
            <a:tailEnd len="sm" w="sm" type="none"/>
          </a:ln>
        </p:spPr>
      </p:pic>
      <p:sp>
        <p:nvSpPr>
          <p:cNvPr id="234" name="Google Shape;234;p25"/>
          <p:cNvSpPr txBox="1"/>
          <p:nvPr/>
        </p:nvSpPr>
        <p:spPr>
          <a:xfrm>
            <a:off x="360100" y="580775"/>
            <a:ext cx="69591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700">
                <a:solidFill>
                  <a:schemeClr val="accent1"/>
                </a:solidFill>
                <a:latin typeface="Montserrat"/>
                <a:ea typeface="Montserrat"/>
                <a:cs typeface="Montserrat"/>
                <a:sym typeface="Montserrat"/>
              </a:rPr>
              <a:t>Targeting Strategy: Next steps</a:t>
            </a:r>
            <a:endParaRPr b="1" sz="1100">
              <a:solidFill>
                <a:schemeClr val="accent1"/>
              </a:solidFill>
              <a:latin typeface="Montserrat"/>
              <a:ea typeface="Montserrat"/>
              <a:cs typeface="Montserrat"/>
              <a:sym typeface="Montserrat"/>
            </a:endParaRPr>
          </a:p>
        </p:txBody>
      </p:sp>
      <p:pic>
        <p:nvPicPr>
          <p:cNvPr id="235" name="Google Shape;235;p25"/>
          <p:cNvPicPr preferRelativeResize="0"/>
          <p:nvPr/>
        </p:nvPicPr>
        <p:blipFill rotWithShape="1">
          <a:blip r:embed="rId4">
            <a:alphaModFix/>
          </a:blip>
          <a:srcRect b="3582" l="0" r="0" t="15004"/>
          <a:stretch/>
        </p:blipFill>
        <p:spPr>
          <a:xfrm>
            <a:off x="6858188" y="969713"/>
            <a:ext cx="1818611" cy="3204098"/>
          </a:xfrm>
          <a:prstGeom prst="rect">
            <a:avLst/>
          </a:prstGeom>
          <a:noFill/>
          <a:ln cap="flat" cmpd="sng" w="76200">
            <a:solidFill>
              <a:schemeClr val="accent1"/>
            </a:solidFill>
            <a:prstDash val="solid"/>
            <a:round/>
            <a:headEnd len="sm" w="sm" type="none"/>
            <a:tailEnd len="sm" w="sm" type="none"/>
          </a:ln>
        </p:spPr>
      </p:pic>
      <p:pic>
        <p:nvPicPr>
          <p:cNvPr id="236" name="Google Shape;236;p25"/>
          <p:cNvPicPr preferRelativeResize="0"/>
          <p:nvPr/>
        </p:nvPicPr>
        <p:blipFill rotWithShape="1">
          <a:blip r:embed="rId5">
            <a:alphaModFix/>
          </a:blip>
          <a:srcRect b="2280" l="24545" r="25351" t="16273"/>
          <a:stretch/>
        </p:blipFill>
        <p:spPr>
          <a:xfrm>
            <a:off x="360100" y="1289538"/>
            <a:ext cx="2267975" cy="2564425"/>
          </a:xfrm>
          <a:prstGeom prst="rect">
            <a:avLst/>
          </a:prstGeom>
          <a:noFill/>
          <a:ln cap="flat" cmpd="sng" w="76200">
            <a:solidFill>
              <a:schemeClr val="accent1"/>
            </a:solidFill>
            <a:prstDash val="solid"/>
            <a:round/>
            <a:headEnd len="sm" w="sm" type="none"/>
            <a:tailEnd len="sm" w="sm" type="none"/>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26"/>
          <p:cNvSpPr txBox="1"/>
          <p:nvPr/>
        </p:nvSpPr>
        <p:spPr>
          <a:xfrm>
            <a:off x="2944150" y="1946375"/>
            <a:ext cx="3454200" cy="69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300">
                <a:solidFill>
                  <a:schemeClr val="accent1"/>
                </a:solidFill>
                <a:latin typeface="Montserrat"/>
                <a:ea typeface="Montserrat"/>
                <a:cs typeface="Montserrat"/>
                <a:sym typeface="Montserrat"/>
              </a:rPr>
              <a:t>THANK YOU!</a:t>
            </a:r>
            <a:endParaRPr b="1" sz="1700">
              <a:solidFill>
                <a:schemeClr val="accent1"/>
              </a:solidFill>
              <a:latin typeface="Montserrat"/>
              <a:ea typeface="Montserrat"/>
              <a:cs typeface="Montserrat"/>
              <a:sym typeface="Montserrat"/>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sp>
        <p:nvSpPr>
          <p:cNvPr id="64" name="Google Shape;64;p14"/>
          <p:cNvSpPr txBox="1"/>
          <p:nvPr>
            <p:ph idx="1" type="subTitle"/>
          </p:nvPr>
        </p:nvSpPr>
        <p:spPr>
          <a:xfrm>
            <a:off x="391475" y="486100"/>
            <a:ext cx="8520600" cy="792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solidFill>
                  <a:schemeClr val="accent1"/>
                </a:solidFill>
              </a:rPr>
              <a:t>Introduction</a:t>
            </a:r>
            <a:endParaRPr b="1">
              <a:solidFill>
                <a:schemeClr val="accent1"/>
              </a:solidFill>
            </a:endParaRPr>
          </a:p>
        </p:txBody>
      </p:sp>
      <p:sp>
        <p:nvSpPr>
          <p:cNvPr id="65" name="Google Shape;65;p14"/>
          <p:cNvSpPr txBox="1"/>
          <p:nvPr>
            <p:ph idx="4294967295" type="body"/>
          </p:nvPr>
        </p:nvSpPr>
        <p:spPr>
          <a:xfrm>
            <a:off x="818100" y="2349950"/>
            <a:ext cx="7507800" cy="15699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SzPts val="935"/>
              <a:buNone/>
            </a:pPr>
            <a:r>
              <a:rPr b="1" lang="en" sz="1600"/>
              <a:t>The </a:t>
            </a:r>
            <a:r>
              <a:rPr b="1" lang="en" sz="1600"/>
              <a:t>purpose</a:t>
            </a:r>
            <a:r>
              <a:rPr b="1" lang="en" sz="1600"/>
              <a:t> of this research is to identify and profile distinct market segments among Dutch Bros Coffee consumers based on their demographic, psychographic, behavioral, and perceptual characteristics in order to support targeted marketing strategies, brand positioning, and customer retention initiatives.</a:t>
            </a:r>
            <a:endParaRPr b="1" sz="1600"/>
          </a:p>
        </p:txBody>
      </p:sp>
      <p:pic>
        <p:nvPicPr>
          <p:cNvPr id="66" name="Google Shape;66;p14" title="Dutch_Bros_Logo_300x170(2).jpg"/>
          <p:cNvPicPr preferRelativeResize="0"/>
          <p:nvPr/>
        </p:nvPicPr>
        <p:blipFill rotWithShape="1">
          <a:blip r:embed="rId3">
            <a:alphaModFix/>
          </a:blip>
          <a:srcRect b="20324" l="0" r="0" t="15030"/>
          <a:stretch/>
        </p:blipFill>
        <p:spPr>
          <a:xfrm>
            <a:off x="3242938" y="1173150"/>
            <a:ext cx="2658125" cy="9746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pic>
        <p:nvPicPr>
          <p:cNvPr descr="image.png" id="71" name="Google Shape;71;p15"/>
          <p:cNvPicPr preferRelativeResize="0"/>
          <p:nvPr/>
        </p:nvPicPr>
        <p:blipFill rotWithShape="1">
          <a:blip r:embed="rId3">
            <a:alphaModFix/>
          </a:blip>
          <a:srcRect b="0" l="0" r="0" t="0"/>
          <a:stretch/>
        </p:blipFill>
        <p:spPr>
          <a:xfrm>
            <a:off x="455250" y="858875"/>
            <a:ext cx="4376775" cy="2595801"/>
          </a:xfrm>
          <a:prstGeom prst="rect">
            <a:avLst/>
          </a:prstGeom>
          <a:noFill/>
          <a:ln>
            <a:noFill/>
          </a:ln>
        </p:spPr>
      </p:pic>
      <p:sp>
        <p:nvSpPr>
          <p:cNvPr id="72" name="Google Shape;72;p15"/>
          <p:cNvSpPr txBox="1"/>
          <p:nvPr>
            <p:ph type="title"/>
          </p:nvPr>
        </p:nvSpPr>
        <p:spPr>
          <a:xfrm>
            <a:off x="713850" y="214775"/>
            <a:ext cx="8118600" cy="64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200">
                <a:solidFill>
                  <a:schemeClr val="accent1"/>
                </a:solidFill>
                <a:latin typeface="Montserrat"/>
                <a:ea typeface="Montserrat"/>
                <a:cs typeface="Montserrat"/>
                <a:sym typeface="Montserrat"/>
              </a:rPr>
              <a:t>Problem Statement</a:t>
            </a:r>
            <a:endParaRPr b="1" sz="3200">
              <a:solidFill>
                <a:schemeClr val="accent1"/>
              </a:solidFill>
              <a:latin typeface="Montserrat"/>
              <a:ea typeface="Montserrat"/>
              <a:cs typeface="Montserrat"/>
              <a:sym typeface="Montserrat"/>
            </a:endParaRPr>
          </a:p>
        </p:txBody>
      </p:sp>
      <p:sp>
        <p:nvSpPr>
          <p:cNvPr id="73" name="Google Shape;73;p15"/>
          <p:cNvSpPr txBox="1"/>
          <p:nvPr>
            <p:ph idx="1" type="body"/>
          </p:nvPr>
        </p:nvSpPr>
        <p:spPr>
          <a:xfrm>
            <a:off x="528650" y="912775"/>
            <a:ext cx="4229100" cy="25419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935"/>
              <a:buNone/>
            </a:pPr>
            <a:r>
              <a:rPr lang="en" sz="1600"/>
              <a:t>Dutch</a:t>
            </a:r>
            <a:r>
              <a:rPr lang="en" sz="1600"/>
              <a:t> Bros Coffee faces a growing challenge in </a:t>
            </a:r>
            <a:r>
              <a:rPr lang="en" sz="1600"/>
              <a:t>understanding</a:t>
            </a:r>
            <a:r>
              <a:rPr lang="en" sz="1600"/>
              <a:t> and </a:t>
            </a:r>
            <a:r>
              <a:rPr b="1" lang="en" sz="1600"/>
              <a:t>retaining its diverse customer base</a:t>
            </a:r>
            <a:r>
              <a:rPr lang="en" sz="1600"/>
              <a:t>.</a:t>
            </a:r>
            <a:endParaRPr sz="1600"/>
          </a:p>
          <a:p>
            <a:pPr indent="0" lvl="0" marL="0" rtl="0" algn="l">
              <a:lnSpc>
                <a:spcPct val="115000"/>
              </a:lnSpc>
              <a:spcBef>
                <a:spcPts val="1200"/>
              </a:spcBef>
              <a:spcAft>
                <a:spcPts val="1200"/>
              </a:spcAft>
              <a:buSzPts val="935"/>
              <a:buNone/>
            </a:pPr>
            <a:r>
              <a:rPr lang="en" sz="1600"/>
              <a:t>As competition in the </a:t>
            </a:r>
            <a:r>
              <a:rPr lang="en" sz="1600"/>
              <a:t>speciality</a:t>
            </a:r>
            <a:r>
              <a:rPr lang="en" sz="1600"/>
              <a:t> </a:t>
            </a:r>
            <a:r>
              <a:rPr lang="en" sz="1600"/>
              <a:t>coffee</a:t>
            </a:r>
            <a:r>
              <a:rPr lang="en" sz="1600"/>
              <a:t> </a:t>
            </a:r>
            <a:r>
              <a:rPr lang="en" sz="1600"/>
              <a:t>market</a:t>
            </a:r>
            <a:r>
              <a:rPr lang="en" sz="1600"/>
              <a:t> </a:t>
            </a:r>
            <a:r>
              <a:rPr lang="en" sz="1600"/>
              <a:t>intensifies</a:t>
            </a:r>
            <a:r>
              <a:rPr lang="en" sz="1600"/>
              <a:t>, Dutch Bros must go </a:t>
            </a:r>
            <a:r>
              <a:rPr lang="en" sz="1600"/>
              <a:t>beyond</a:t>
            </a:r>
            <a:r>
              <a:rPr lang="en" sz="1600"/>
              <a:t> broad </a:t>
            </a:r>
            <a:r>
              <a:rPr lang="en" sz="1600"/>
              <a:t>demographic</a:t>
            </a:r>
            <a:r>
              <a:rPr lang="en" sz="1600"/>
              <a:t> targeting to uncover deeper </a:t>
            </a:r>
            <a:r>
              <a:rPr lang="en" sz="1600"/>
              <a:t>psychographic</a:t>
            </a:r>
            <a:r>
              <a:rPr lang="en" sz="1600"/>
              <a:t> and behavioral </a:t>
            </a:r>
            <a:r>
              <a:rPr lang="en" sz="1600"/>
              <a:t>insight</a:t>
            </a:r>
            <a:endParaRPr sz="1600"/>
          </a:p>
        </p:txBody>
      </p:sp>
      <p:sp>
        <p:nvSpPr>
          <p:cNvPr id="74" name="Google Shape;74;p15"/>
          <p:cNvSpPr txBox="1"/>
          <p:nvPr/>
        </p:nvSpPr>
        <p:spPr>
          <a:xfrm>
            <a:off x="455250" y="3518825"/>
            <a:ext cx="8377200" cy="1015800"/>
          </a:xfrm>
          <a:prstGeom prst="rect">
            <a:avLst/>
          </a:prstGeom>
          <a:solidFill>
            <a:schemeClr val="accent1"/>
          </a:solid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600">
                <a:solidFill>
                  <a:schemeClr val="dk1"/>
                </a:solidFill>
                <a:latin typeface="Montserrat"/>
                <a:ea typeface="Montserrat"/>
                <a:cs typeface="Montserrat"/>
                <a:sym typeface="Montserrat"/>
              </a:rPr>
              <a:t>Without clear </a:t>
            </a:r>
            <a:r>
              <a:rPr lang="en" sz="1600">
                <a:solidFill>
                  <a:schemeClr val="dk1"/>
                </a:solidFill>
                <a:latin typeface="Montserrat"/>
                <a:ea typeface="Montserrat"/>
                <a:cs typeface="Montserrat"/>
                <a:sym typeface="Montserrat"/>
              </a:rPr>
              <a:t>segmentations</a:t>
            </a:r>
            <a:r>
              <a:rPr lang="en" sz="1600">
                <a:solidFill>
                  <a:schemeClr val="dk1"/>
                </a:solidFill>
                <a:latin typeface="Montserrat"/>
                <a:ea typeface="Montserrat"/>
                <a:cs typeface="Montserrat"/>
                <a:sym typeface="Montserrat"/>
              </a:rPr>
              <a:t>, </a:t>
            </a:r>
            <a:r>
              <a:rPr lang="en" sz="1600">
                <a:solidFill>
                  <a:schemeClr val="dk1"/>
                </a:solidFill>
                <a:latin typeface="Montserrat"/>
                <a:ea typeface="Montserrat"/>
                <a:cs typeface="Montserrat"/>
                <a:sym typeface="Montserrat"/>
              </a:rPr>
              <a:t>marketing</a:t>
            </a:r>
            <a:r>
              <a:rPr lang="en" sz="1600">
                <a:solidFill>
                  <a:schemeClr val="dk1"/>
                </a:solidFill>
                <a:latin typeface="Montserrat"/>
                <a:ea typeface="Montserrat"/>
                <a:cs typeface="Montserrat"/>
                <a:sym typeface="Montserrat"/>
              </a:rPr>
              <a:t> </a:t>
            </a:r>
            <a:r>
              <a:rPr lang="en" sz="1600">
                <a:solidFill>
                  <a:schemeClr val="dk1"/>
                </a:solidFill>
                <a:latin typeface="Montserrat"/>
                <a:ea typeface="Montserrat"/>
                <a:cs typeface="Montserrat"/>
                <a:sym typeface="Montserrat"/>
              </a:rPr>
              <a:t>strategies</a:t>
            </a:r>
            <a:r>
              <a:rPr lang="en" sz="1600">
                <a:solidFill>
                  <a:schemeClr val="dk1"/>
                </a:solidFill>
                <a:latin typeface="Montserrat"/>
                <a:ea typeface="Montserrat"/>
                <a:cs typeface="Montserrat"/>
                <a:sym typeface="Montserrat"/>
              </a:rPr>
              <a:t> </a:t>
            </a:r>
            <a:r>
              <a:rPr b="1" lang="en" sz="1600">
                <a:solidFill>
                  <a:schemeClr val="dk1"/>
                </a:solidFill>
                <a:latin typeface="Montserrat"/>
                <a:ea typeface="Montserrat"/>
                <a:cs typeface="Montserrat"/>
                <a:sym typeface="Montserrat"/>
              </a:rPr>
              <a:t>risk being too </a:t>
            </a:r>
            <a:r>
              <a:rPr b="1" lang="en" sz="1600">
                <a:solidFill>
                  <a:schemeClr val="dk1"/>
                </a:solidFill>
                <a:latin typeface="Montserrat"/>
                <a:ea typeface="Montserrat"/>
                <a:cs typeface="Montserrat"/>
                <a:sym typeface="Montserrat"/>
              </a:rPr>
              <a:t>generalized</a:t>
            </a:r>
            <a:r>
              <a:rPr lang="en" sz="1600">
                <a:solidFill>
                  <a:schemeClr val="dk1"/>
                </a:solidFill>
                <a:latin typeface="Montserrat"/>
                <a:ea typeface="Montserrat"/>
                <a:cs typeface="Montserrat"/>
                <a:sym typeface="Montserrat"/>
              </a:rPr>
              <a:t>, missing greater </a:t>
            </a:r>
            <a:r>
              <a:rPr lang="en" sz="1600">
                <a:solidFill>
                  <a:schemeClr val="dk1"/>
                </a:solidFill>
                <a:latin typeface="Montserrat"/>
                <a:ea typeface="Montserrat"/>
                <a:cs typeface="Montserrat"/>
                <a:sym typeface="Montserrat"/>
              </a:rPr>
              <a:t>opportunities</a:t>
            </a:r>
            <a:r>
              <a:rPr lang="en" sz="1600">
                <a:solidFill>
                  <a:schemeClr val="dk1"/>
                </a:solidFill>
                <a:latin typeface="Montserrat"/>
                <a:ea typeface="Montserrat"/>
                <a:cs typeface="Montserrat"/>
                <a:sym typeface="Montserrat"/>
              </a:rPr>
              <a:t> to connect </a:t>
            </a:r>
            <a:r>
              <a:rPr lang="en" sz="1600">
                <a:solidFill>
                  <a:schemeClr val="dk1"/>
                </a:solidFill>
                <a:latin typeface="Montserrat"/>
                <a:ea typeface="Montserrat"/>
                <a:cs typeface="Montserrat"/>
                <a:sym typeface="Montserrat"/>
              </a:rPr>
              <a:t>emotionally</a:t>
            </a:r>
            <a:r>
              <a:rPr lang="en" sz="1600">
                <a:solidFill>
                  <a:schemeClr val="dk1"/>
                </a:solidFill>
                <a:latin typeface="Montserrat"/>
                <a:ea typeface="Montserrat"/>
                <a:cs typeface="Montserrat"/>
                <a:sym typeface="Montserrat"/>
              </a:rPr>
              <a:t> with </a:t>
            </a:r>
            <a:r>
              <a:rPr lang="en" sz="1600">
                <a:solidFill>
                  <a:schemeClr val="dk1"/>
                </a:solidFill>
                <a:latin typeface="Montserrat"/>
                <a:ea typeface="Montserrat"/>
                <a:cs typeface="Montserrat"/>
                <a:sym typeface="Montserrat"/>
              </a:rPr>
              <a:t>key</a:t>
            </a:r>
            <a:r>
              <a:rPr lang="en" sz="1600">
                <a:solidFill>
                  <a:schemeClr val="dk1"/>
                </a:solidFill>
                <a:latin typeface="Montserrat"/>
                <a:ea typeface="Montserrat"/>
                <a:cs typeface="Montserrat"/>
                <a:sym typeface="Montserrat"/>
              </a:rPr>
              <a:t> </a:t>
            </a:r>
            <a:r>
              <a:rPr lang="en" sz="1600">
                <a:solidFill>
                  <a:schemeClr val="dk1"/>
                </a:solidFill>
                <a:latin typeface="Montserrat"/>
                <a:ea typeface="Montserrat"/>
                <a:cs typeface="Montserrat"/>
                <a:sym typeface="Montserrat"/>
              </a:rPr>
              <a:t>audiences</a:t>
            </a:r>
            <a:r>
              <a:rPr lang="en" sz="1600">
                <a:solidFill>
                  <a:schemeClr val="dk1"/>
                </a:solidFill>
                <a:latin typeface="Montserrat"/>
                <a:ea typeface="Montserrat"/>
                <a:cs typeface="Montserrat"/>
                <a:sym typeface="Montserrat"/>
              </a:rPr>
              <a:t>, </a:t>
            </a:r>
            <a:r>
              <a:rPr lang="en" sz="1600">
                <a:solidFill>
                  <a:schemeClr val="dk1"/>
                </a:solidFill>
                <a:latin typeface="Montserrat"/>
                <a:ea typeface="Montserrat"/>
                <a:cs typeface="Montserrat"/>
                <a:sym typeface="Montserrat"/>
              </a:rPr>
              <a:t>strengthen</a:t>
            </a:r>
            <a:r>
              <a:rPr lang="en" sz="1600">
                <a:solidFill>
                  <a:schemeClr val="dk1"/>
                </a:solidFill>
                <a:latin typeface="Montserrat"/>
                <a:ea typeface="Montserrat"/>
                <a:cs typeface="Montserrat"/>
                <a:sym typeface="Montserrat"/>
              </a:rPr>
              <a:t> </a:t>
            </a:r>
            <a:r>
              <a:rPr lang="en" sz="1600">
                <a:solidFill>
                  <a:schemeClr val="dk1"/>
                </a:solidFill>
                <a:latin typeface="Montserrat"/>
                <a:ea typeface="Montserrat"/>
                <a:cs typeface="Montserrat"/>
                <a:sym typeface="Montserrat"/>
              </a:rPr>
              <a:t>loyalty</a:t>
            </a:r>
            <a:r>
              <a:rPr lang="en" sz="1600">
                <a:solidFill>
                  <a:schemeClr val="dk1"/>
                </a:solidFill>
                <a:latin typeface="Montserrat"/>
                <a:ea typeface="Montserrat"/>
                <a:cs typeface="Montserrat"/>
                <a:sym typeface="Montserrat"/>
              </a:rPr>
              <a:t>, and guide </a:t>
            </a:r>
            <a:r>
              <a:rPr lang="en" sz="1600">
                <a:solidFill>
                  <a:schemeClr val="dk1"/>
                </a:solidFill>
                <a:latin typeface="Montserrat"/>
                <a:ea typeface="Montserrat"/>
                <a:cs typeface="Montserrat"/>
                <a:sym typeface="Montserrat"/>
              </a:rPr>
              <a:t>future</a:t>
            </a:r>
            <a:r>
              <a:rPr lang="en" sz="1600">
                <a:solidFill>
                  <a:schemeClr val="dk1"/>
                </a:solidFill>
                <a:latin typeface="Montserrat"/>
                <a:ea typeface="Montserrat"/>
                <a:cs typeface="Montserrat"/>
                <a:sym typeface="Montserrat"/>
              </a:rPr>
              <a:t> expansion</a:t>
            </a:r>
            <a:endParaRPr sz="1600">
              <a:solidFill>
                <a:schemeClr val="dk1"/>
              </a:solidFill>
              <a:latin typeface="Montserrat"/>
              <a:ea typeface="Montserrat"/>
              <a:cs typeface="Montserrat"/>
              <a:sym typeface="Montserrat"/>
            </a:endParaRPr>
          </a:p>
        </p:txBody>
      </p:sp>
      <p:pic>
        <p:nvPicPr>
          <p:cNvPr descr="Dutch Bros in the Works – Clovis Roundup" id="75" name="Google Shape;75;p15"/>
          <p:cNvPicPr preferRelativeResize="0"/>
          <p:nvPr/>
        </p:nvPicPr>
        <p:blipFill>
          <a:blip r:embed="rId4">
            <a:alphaModFix/>
          </a:blip>
          <a:stretch>
            <a:fillRect/>
          </a:stretch>
        </p:blipFill>
        <p:spPr>
          <a:xfrm>
            <a:off x="5007700" y="912775"/>
            <a:ext cx="3648950" cy="2428200"/>
          </a:xfrm>
          <a:prstGeom prst="rect">
            <a:avLst/>
          </a:prstGeom>
          <a:noFill/>
          <a:ln>
            <a:noFill/>
          </a:ln>
        </p:spPr>
      </p:pic>
      <p:sp>
        <p:nvSpPr>
          <p:cNvPr id="76" name="Google Shape;76;p15"/>
          <p:cNvSpPr txBox="1"/>
          <p:nvPr/>
        </p:nvSpPr>
        <p:spPr>
          <a:xfrm>
            <a:off x="1871325" y="2449025"/>
            <a:ext cx="51036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800">
              <a:solidFill>
                <a:schemeClr val="dk2"/>
              </a:solidFill>
              <a:latin typeface="Montserrat"/>
              <a:ea typeface="Montserrat"/>
              <a:cs typeface="Montserrat"/>
              <a:sym typeface="Montserra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sp>
        <p:nvSpPr>
          <p:cNvPr id="81" name="Google Shape;81;p16"/>
          <p:cNvSpPr txBox="1"/>
          <p:nvPr>
            <p:ph type="title"/>
          </p:nvPr>
        </p:nvSpPr>
        <p:spPr>
          <a:xfrm>
            <a:off x="402075"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accent1"/>
                </a:solidFill>
              </a:rPr>
              <a:t>Marketing Segmentation Survey Questionnaire</a:t>
            </a:r>
            <a:endParaRPr>
              <a:solidFill>
                <a:schemeClr val="accent1"/>
              </a:solidFill>
            </a:endParaRPr>
          </a:p>
        </p:txBody>
      </p:sp>
      <p:pic>
        <p:nvPicPr>
          <p:cNvPr id="82" name="Google Shape;82;p16" title="Screenshot 2025-11-17 191816.png"/>
          <p:cNvPicPr preferRelativeResize="0"/>
          <p:nvPr/>
        </p:nvPicPr>
        <p:blipFill rotWithShape="1">
          <a:blip r:embed="rId3">
            <a:alphaModFix/>
          </a:blip>
          <a:srcRect b="-4009" l="0" r="0" t="4010"/>
          <a:stretch/>
        </p:blipFill>
        <p:spPr>
          <a:xfrm>
            <a:off x="7454574" y="1802511"/>
            <a:ext cx="1201650" cy="2693621"/>
          </a:xfrm>
          <a:prstGeom prst="rect">
            <a:avLst/>
          </a:prstGeom>
          <a:noFill/>
          <a:ln>
            <a:noFill/>
          </a:ln>
        </p:spPr>
      </p:pic>
      <p:pic>
        <p:nvPicPr>
          <p:cNvPr id="83" name="Google Shape;83;p16" title="Screenshot 2025-11-17 191740.png"/>
          <p:cNvPicPr preferRelativeResize="0"/>
          <p:nvPr/>
        </p:nvPicPr>
        <p:blipFill>
          <a:blip r:embed="rId4">
            <a:alphaModFix/>
          </a:blip>
          <a:stretch>
            <a:fillRect/>
          </a:stretch>
        </p:blipFill>
        <p:spPr>
          <a:xfrm>
            <a:off x="4632354" y="1685138"/>
            <a:ext cx="1235996" cy="2693624"/>
          </a:xfrm>
          <a:prstGeom prst="rect">
            <a:avLst/>
          </a:prstGeom>
          <a:noFill/>
          <a:ln>
            <a:noFill/>
          </a:ln>
        </p:spPr>
      </p:pic>
      <p:pic>
        <p:nvPicPr>
          <p:cNvPr id="84" name="Google Shape;84;p16" title="Screenshot 2025-11-17 191640.png"/>
          <p:cNvPicPr preferRelativeResize="0"/>
          <p:nvPr/>
        </p:nvPicPr>
        <p:blipFill>
          <a:blip r:embed="rId5">
            <a:alphaModFix/>
          </a:blip>
          <a:stretch>
            <a:fillRect/>
          </a:stretch>
        </p:blipFill>
        <p:spPr>
          <a:xfrm>
            <a:off x="3248799" y="1656388"/>
            <a:ext cx="1201650" cy="2676283"/>
          </a:xfrm>
          <a:prstGeom prst="rect">
            <a:avLst/>
          </a:prstGeom>
          <a:noFill/>
          <a:ln>
            <a:noFill/>
          </a:ln>
        </p:spPr>
      </p:pic>
      <p:pic>
        <p:nvPicPr>
          <p:cNvPr id="85" name="Google Shape;85;p16" title="Screenshot 2025-11-17 191640.png"/>
          <p:cNvPicPr preferRelativeResize="0"/>
          <p:nvPr/>
        </p:nvPicPr>
        <p:blipFill>
          <a:blip r:embed="rId5">
            <a:alphaModFix/>
          </a:blip>
          <a:stretch>
            <a:fillRect/>
          </a:stretch>
        </p:blipFill>
        <p:spPr>
          <a:xfrm>
            <a:off x="1855550" y="1656400"/>
            <a:ext cx="1201650" cy="2676248"/>
          </a:xfrm>
          <a:prstGeom prst="rect">
            <a:avLst/>
          </a:prstGeom>
          <a:noFill/>
          <a:ln>
            <a:noFill/>
          </a:ln>
        </p:spPr>
      </p:pic>
      <p:pic>
        <p:nvPicPr>
          <p:cNvPr id="86" name="Google Shape;86;p16" title="XM_BIG-d95467d8.png"/>
          <p:cNvPicPr preferRelativeResize="0"/>
          <p:nvPr/>
        </p:nvPicPr>
        <p:blipFill>
          <a:blip r:embed="rId6">
            <a:alphaModFix/>
          </a:blip>
          <a:stretch>
            <a:fillRect/>
          </a:stretch>
        </p:blipFill>
        <p:spPr>
          <a:xfrm>
            <a:off x="462300" y="2453975"/>
            <a:ext cx="1201652" cy="383726"/>
          </a:xfrm>
          <a:prstGeom prst="rect">
            <a:avLst/>
          </a:prstGeom>
          <a:noFill/>
          <a:ln>
            <a:noFill/>
          </a:ln>
        </p:spPr>
      </p:pic>
      <p:sp>
        <p:nvSpPr>
          <p:cNvPr id="87" name="Google Shape;87;p16"/>
          <p:cNvSpPr txBox="1"/>
          <p:nvPr/>
        </p:nvSpPr>
        <p:spPr>
          <a:xfrm>
            <a:off x="311775" y="1638200"/>
            <a:ext cx="1502700" cy="38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dk2"/>
                </a:solidFill>
                <a:latin typeface="Montserrat"/>
                <a:ea typeface="Montserrat"/>
                <a:cs typeface="Montserrat"/>
                <a:sym typeface="Montserrat"/>
              </a:rPr>
              <a:t>Research method</a:t>
            </a:r>
            <a:endParaRPr b="1" sz="1800">
              <a:solidFill>
                <a:schemeClr val="dk2"/>
              </a:solidFill>
              <a:latin typeface="Montserrat"/>
              <a:ea typeface="Montserrat"/>
              <a:cs typeface="Montserrat"/>
              <a:sym typeface="Montserrat"/>
            </a:endParaRPr>
          </a:p>
        </p:txBody>
      </p:sp>
      <p:sp>
        <p:nvSpPr>
          <p:cNvPr id="88" name="Google Shape;88;p16"/>
          <p:cNvSpPr txBox="1"/>
          <p:nvPr/>
        </p:nvSpPr>
        <p:spPr>
          <a:xfrm>
            <a:off x="1727075" y="994059"/>
            <a:ext cx="1458600" cy="383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solidFill>
                  <a:schemeClr val="dk2"/>
                </a:solidFill>
                <a:latin typeface="Montserrat"/>
                <a:ea typeface="Montserrat"/>
                <a:cs typeface="Montserrat"/>
                <a:sym typeface="Montserrat"/>
              </a:rPr>
              <a:t>Coffee Consumption Habits</a:t>
            </a:r>
            <a:endParaRPr b="1" sz="1200">
              <a:solidFill>
                <a:schemeClr val="dk2"/>
              </a:solidFill>
              <a:latin typeface="Montserrat"/>
              <a:ea typeface="Montserrat"/>
              <a:cs typeface="Montserrat"/>
              <a:sym typeface="Montserrat"/>
            </a:endParaRPr>
          </a:p>
        </p:txBody>
      </p:sp>
      <p:sp>
        <p:nvSpPr>
          <p:cNvPr id="89" name="Google Shape;89;p16"/>
          <p:cNvSpPr txBox="1"/>
          <p:nvPr/>
        </p:nvSpPr>
        <p:spPr>
          <a:xfrm>
            <a:off x="3128153" y="1116325"/>
            <a:ext cx="1458600" cy="383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solidFill>
                  <a:schemeClr val="dk2"/>
                </a:solidFill>
                <a:latin typeface="Montserrat"/>
                <a:ea typeface="Montserrat"/>
                <a:cs typeface="Montserrat"/>
                <a:sym typeface="Montserrat"/>
              </a:rPr>
              <a:t>Behavioral Segmentation</a:t>
            </a:r>
            <a:endParaRPr b="1" sz="1200">
              <a:solidFill>
                <a:schemeClr val="dk2"/>
              </a:solidFill>
              <a:latin typeface="Montserrat"/>
              <a:ea typeface="Montserrat"/>
              <a:cs typeface="Montserrat"/>
              <a:sym typeface="Montserrat"/>
            </a:endParaRPr>
          </a:p>
        </p:txBody>
      </p:sp>
      <p:sp>
        <p:nvSpPr>
          <p:cNvPr id="90" name="Google Shape;90;p16"/>
          <p:cNvSpPr txBox="1"/>
          <p:nvPr/>
        </p:nvSpPr>
        <p:spPr>
          <a:xfrm>
            <a:off x="5919850" y="1116309"/>
            <a:ext cx="1458600" cy="383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solidFill>
                  <a:schemeClr val="dk2"/>
                </a:solidFill>
                <a:latin typeface="Montserrat"/>
                <a:ea typeface="Montserrat"/>
                <a:cs typeface="Montserrat"/>
                <a:sym typeface="Montserrat"/>
              </a:rPr>
              <a:t>Psychographic Segmentation</a:t>
            </a:r>
            <a:endParaRPr b="1" sz="1200">
              <a:solidFill>
                <a:schemeClr val="dk2"/>
              </a:solidFill>
              <a:latin typeface="Montserrat"/>
              <a:ea typeface="Montserrat"/>
              <a:cs typeface="Montserrat"/>
              <a:sym typeface="Montserrat"/>
            </a:endParaRPr>
          </a:p>
        </p:txBody>
      </p:sp>
      <p:sp>
        <p:nvSpPr>
          <p:cNvPr id="91" name="Google Shape;91;p16"/>
          <p:cNvSpPr txBox="1"/>
          <p:nvPr/>
        </p:nvSpPr>
        <p:spPr>
          <a:xfrm>
            <a:off x="7326100" y="1116313"/>
            <a:ext cx="1458600" cy="383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solidFill>
                  <a:schemeClr val="dk2"/>
                </a:solidFill>
                <a:latin typeface="Montserrat"/>
                <a:ea typeface="Montserrat"/>
                <a:cs typeface="Montserrat"/>
                <a:sym typeface="Montserrat"/>
              </a:rPr>
              <a:t>Demographic Segmentation</a:t>
            </a:r>
            <a:endParaRPr b="1" sz="1200">
              <a:solidFill>
                <a:schemeClr val="dk2"/>
              </a:solidFill>
              <a:latin typeface="Montserrat"/>
              <a:ea typeface="Montserrat"/>
              <a:cs typeface="Montserrat"/>
              <a:sym typeface="Montserrat"/>
            </a:endParaRPr>
          </a:p>
        </p:txBody>
      </p:sp>
      <p:sp>
        <p:nvSpPr>
          <p:cNvPr id="92" name="Google Shape;92;p16"/>
          <p:cNvSpPr txBox="1"/>
          <p:nvPr/>
        </p:nvSpPr>
        <p:spPr>
          <a:xfrm>
            <a:off x="4514491" y="1002284"/>
            <a:ext cx="1458600" cy="383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solidFill>
                  <a:schemeClr val="dk2"/>
                </a:solidFill>
                <a:latin typeface="Montserrat"/>
                <a:ea typeface="Montserrat"/>
                <a:cs typeface="Montserrat"/>
                <a:sym typeface="Montserrat"/>
              </a:rPr>
              <a:t>Brand Perception &amp; Satisfaction</a:t>
            </a:r>
            <a:endParaRPr b="1" sz="1200">
              <a:solidFill>
                <a:schemeClr val="dk2"/>
              </a:solidFill>
              <a:latin typeface="Montserrat"/>
              <a:ea typeface="Montserrat"/>
              <a:cs typeface="Montserrat"/>
              <a:sym typeface="Montserrat"/>
            </a:endParaRPr>
          </a:p>
        </p:txBody>
      </p:sp>
      <p:pic>
        <p:nvPicPr>
          <p:cNvPr id="93" name="Google Shape;93;p16"/>
          <p:cNvPicPr preferRelativeResize="0"/>
          <p:nvPr/>
        </p:nvPicPr>
        <p:blipFill>
          <a:blip r:embed="rId7">
            <a:alphaModFix/>
          </a:blip>
          <a:stretch>
            <a:fillRect/>
          </a:stretch>
        </p:blipFill>
        <p:spPr>
          <a:xfrm>
            <a:off x="6013975" y="1745038"/>
            <a:ext cx="1236000" cy="266159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97" name="Shape 97"/>
        <p:cNvGrpSpPr/>
        <p:nvPr/>
      </p:nvGrpSpPr>
      <p:grpSpPr>
        <a:xfrm>
          <a:off x="0" y="0"/>
          <a:ext cx="0" cy="0"/>
          <a:chOff x="0" y="0"/>
          <a:chExt cx="0" cy="0"/>
        </a:xfrm>
      </p:grpSpPr>
      <p:pic>
        <p:nvPicPr>
          <p:cNvPr descr="image.png" id="98" name="Google Shape;98;p17"/>
          <p:cNvPicPr preferRelativeResize="0"/>
          <p:nvPr/>
        </p:nvPicPr>
        <p:blipFill rotWithShape="1">
          <a:blip r:embed="rId3">
            <a:alphaModFix/>
          </a:blip>
          <a:srcRect b="0" l="0" r="0" t="0"/>
          <a:stretch/>
        </p:blipFill>
        <p:spPr>
          <a:xfrm>
            <a:off x="322050" y="1031725"/>
            <a:ext cx="4071900" cy="3456625"/>
          </a:xfrm>
          <a:prstGeom prst="rect">
            <a:avLst/>
          </a:prstGeom>
          <a:noFill/>
          <a:ln>
            <a:noFill/>
          </a:ln>
        </p:spPr>
      </p:pic>
      <p:sp>
        <p:nvSpPr>
          <p:cNvPr id="99" name="Google Shape;99;p17"/>
          <p:cNvSpPr txBox="1"/>
          <p:nvPr/>
        </p:nvSpPr>
        <p:spPr>
          <a:xfrm>
            <a:off x="660125" y="1435318"/>
            <a:ext cx="3645600" cy="261600"/>
          </a:xfrm>
          <a:prstGeom prst="rect">
            <a:avLst/>
          </a:prstGeom>
          <a:noFill/>
          <a:ln>
            <a:noFill/>
          </a:ln>
        </p:spPr>
        <p:txBody>
          <a:bodyPr anchorCtr="0" anchor="t" bIns="0" lIns="257175" spcFirstLastPara="1" rIns="0" wrap="square" tIns="0">
            <a:spAutoFit/>
          </a:bodyPr>
          <a:lstStyle/>
          <a:p>
            <a:pPr indent="0" lvl="0" marL="0" marR="0" rtl="0" algn="l">
              <a:spcBef>
                <a:spcPts val="0"/>
              </a:spcBef>
              <a:spcAft>
                <a:spcPts val="0"/>
              </a:spcAft>
              <a:buNone/>
            </a:pPr>
            <a:r>
              <a:rPr b="1" lang="en" sz="1700">
                <a:solidFill>
                  <a:schemeClr val="accent1"/>
                </a:solidFill>
                <a:latin typeface="Montserrat"/>
                <a:ea typeface="Montserrat"/>
                <a:cs typeface="Montserrat"/>
                <a:sym typeface="Montserrat"/>
              </a:rPr>
              <a:t>Online Survey </a:t>
            </a:r>
            <a:r>
              <a:rPr b="1" lang="en" sz="1700">
                <a:solidFill>
                  <a:schemeClr val="accent1"/>
                </a:solidFill>
                <a:latin typeface="Montserrat"/>
                <a:ea typeface="Montserrat"/>
                <a:cs typeface="Montserrat"/>
                <a:sym typeface="Montserrat"/>
              </a:rPr>
              <a:t>Questionnaire</a:t>
            </a:r>
            <a:endParaRPr b="1" sz="1700">
              <a:solidFill>
                <a:schemeClr val="accent1"/>
              </a:solidFill>
              <a:latin typeface="Montserrat"/>
              <a:ea typeface="Montserrat"/>
              <a:cs typeface="Montserrat"/>
              <a:sym typeface="Montserrat"/>
            </a:endParaRPr>
          </a:p>
        </p:txBody>
      </p:sp>
      <p:sp>
        <p:nvSpPr>
          <p:cNvPr id="100" name="Google Shape;100;p17"/>
          <p:cNvSpPr txBox="1"/>
          <p:nvPr/>
        </p:nvSpPr>
        <p:spPr>
          <a:xfrm>
            <a:off x="622050" y="1868772"/>
            <a:ext cx="3471900" cy="184800"/>
          </a:xfrm>
          <a:prstGeom prst="rect">
            <a:avLst/>
          </a:prstGeom>
          <a:noFill/>
          <a:ln>
            <a:noFill/>
          </a:ln>
        </p:spPr>
        <p:txBody>
          <a:bodyPr anchorCtr="0" anchor="t" bIns="0" lIns="0" spcFirstLastPara="1" rIns="0" wrap="square" tIns="0">
            <a:spAutoFit/>
          </a:bodyPr>
          <a:lstStyle/>
          <a:p>
            <a:pPr indent="0" lvl="0" marL="0" marR="0" rtl="0" algn="l">
              <a:lnSpc>
                <a:spcPct val="150000"/>
              </a:lnSpc>
              <a:spcBef>
                <a:spcPts val="0"/>
              </a:spcBef>
              <a:spcAft>
                <a:spcPts val="0"/>
              </a:spcAft>
              <a:buNone/>
            </a:pPr>
            <a:r>
              <a:rPr lang="en" sz="1200">
                <a:solidFill>
                  <a:srgbClr val="334155"/>
                </a:solidFill>
                <a:latin typeface="Montserrat"/>
                <a:ea typeface="Montserrat"/>
                <a:cs typeface="Montserrat"/>
                <a:sym typeface="Montserrat"/>
              </a:rPr>
              <a:t>Non-probability convenience sampling:</a:t>
            </a:r>
            <a:endParaRPr sz="1100">
              <a:latin typeface="Montserrat"/>
              <a:ea typeface="Montserrat"/>
              <a:cs typeface="Montserrat"/>
              <a:sym typeface="Montserrat"/>
            </a:endParaRPr>
          </a:p>
        </p:txBody>
      </p:sp>
      <p:pic>
        <p:nvPicPr>
          <p:cNvPr descr="image.png" id="101" name="Google Shape;101;p17"/>
          <p:cNvPicPr preferRelativeResize="0"/>
          <p:nvPr/>
        </p:nvPicPr>
        <p:blipFill rotWithShape="1">
          <a:blip r:embed="rId4">
            <a:alphaModFix/>
          </a:blip>
          <a:srcRect b="0" l="0" r="0" t="0"/>
          <a:stretch/>
        </p:blipFill>
        <p:spPr>
          <a:xfrm>
            <a:off x="622050" y="1469993"/>
            <a:ext cx="257175" cy="208687"/>
          </a:xfrm>
          <a:prstGeom prst="rect">
            <a:avLst/>
          </a:prstGeom>
          <a:noFill/>
          <a:ln>
            <a:noFill/>
          </a:ln>
        </p:spPr>
      </p:pic>
      <p:sp>
        <p:nvSpPr>
          <p:cNvPr id="102" name="Google Shape;102;p17"/>
          <p:cNvSpPr txBox="1"/>
          <p:nvPr/>
        </p:nvSpPr>
        <p:spPr>
          <a:xfrm>
            <a:off x="872081" y="2258731"/>
            <a:ext cx="3221700" cy="461700"/>
          </a:xfrm>
          <a:prstGeom prst="rect">
            <a:avLst/>
          </a:prstGeom>
          <a:noFill/>
          <a:ln>
            <a:noFill/>
          </a:ln>
        </p:spPr>
        <p:txBody>
          <a:bodyPr anchorCtr="0" anchor="t" bIns="0" lIns="200025" spcFirstLastPara="1" rIns="0" wrap="square" tIns="0">
            <a:spAutoFit/>
          </a:bodyPr>
          <a:lstStyle/>
          <a:p>
            <a:pPr indent="0" lvl="0" marL="0" marR="0" rtl="0" algn="l">
              <a:lnSpc>
                <a:spcPct val="150000"/>
              </a:lnSpc>
              <a:spcBef>
                <a:spcPts val="0"/>
              </a:spcBef>
              <a:spcAft>
                <a:spcPts val="0"/>
              </a:spcAft>
              <a:buNone/>
            </a:pPr>
            <a:r>
              <a:rPr lang="en" sz="1200">
                <a:solidFill>
                  <a:srgbClr val="334155"/>
                </a:solidFill>
                <a:latin typeface="Montserrat"/>
                <a:ea typeface="Montserrat"/>
                <a:cs typeface="Montserrat"/>
                <a:sym typeface="Montserrat"/>
              </a:rPr>
              <a:t>Respondents recruited through campus networks and social groups </a:t>
            </a:r>
            <a:endParaRPr sz="1100">
              <a:latin typeface="Montserrat"/>
              <a:ea typeface="Montserrat"/>
              <a:cs typeface="Montserrat"/>
              <a:sym typeface="Montserrat"/>
            </a:endParaRPr>
          </a:p>
        </p:txBody>
      </p:sp>
      <p:sp>
        <p:nvSpPr>
          <p:cNvPr id="103" name="Google Shape;103;p17"/>
          <p:cNvSpPr txBox="1"/>
          <p:nvPr/>
        </p:nvSpPr>
        <p:spPr>
          <a:xfrm>
            <a:off x="872081" y="2820525"/>
            <a:ext cx="3221700" cy="461700"/>
          </a:xfrm>
          <a:prstGeom prst="rect">
            <a:avLst/>
          </a:prstGeom>
          <a:noFill/>
          <a:ln>
            <a:noFill/>
          </a:ln>
        </p:spPr>
        <p:txBody>
          <a:bodyPr anchorCtr="0" anchor="t" bIns="0" lIns="200025" spcFirstLastPara="1" rIns="0" wrap="square" tIns="0">
            <a:spAutoFit/>
          </a:bodyPr>
          <a:lstStyle/>
          <a:p>
            <a:pPr indent="0" lvl="0" marL="0" marR="0" rtl="0" algn="l">
              <a:lnSpc>
                <a:spcPct val="150000"/>
              </a:lnSpc>
              <a:spcBef>
                <a:spcPts val="0"/>
              </a:spcBef>
              <a:spcAft>
                <a:spcPts val="0"/>
              </a:spcAft>
              <a:buNone/>
            </a:pPr>
            <a:r>
              <a:rPr lang="en" sz="1200">
                <a:solidFill>
                  <a:srgbClr val="334155"/>
                </a:solidFill>
                <a:latin typeface="Montserrat"/>
                <a:ea typeface="Montserrat"/>
                <a:cs typeface="Montserrat"/>
                <a:sym typeface="Montserrat"/>
              </a:rPr>
              <a:t>Participants required to be current or recent Dutch Bros consumers</a:t>
            </a:r>
            <a:endParaRPr sz="1100">
              <a:latin typeface="Montserrat"/>
              <a:ea typeface="Montserrat"/>
              <a:cs typeface="Montserrat"/>
              <a:sym typeface="Montserrat"/>
            </a:endParaRPr>
          </a:p>
        </p:txBody>
      </p:sp>
      <p:sp>
        <p:nvSpPr>
          <p:cNvPr id="104" name="Google Shape;104;p17"/>
          <p:cNvSpPr txBox="1"/>
          <p:nvPr/>
        </p:nvSpPr>
        <p:spPr>
          <a:xfrm>
            <a:off x="872081" y="3403984"/>
            <a:ext cx="3221700" cy="184800"/>
          </a:xfrm>
          <a:prstGeom prst="rect">
            <a:avLst/>
          </a:prstGeom>
          <a:noFill/>
          <a:ln>
            <a:noFill/>
          </a:ln>
        </p:spPr>
        <p:txBody>
          <a:bodyPr anchorCtr="0" anchor="t" bIns="0" lIns="200025" spcFirstLastPara="1" rIns="0" wrap="square" tIns="0">
            <a:spAutoFit/>
          </a:bodyPr>
          <a:lstStyle/>
          <a:p>
            <a:pPr indent="0" lvl="0" marL="0" marR="0" rtl="0" algn="l">
              <a:lnSpc>
                <a:spcPct val="150000"/>
              </a:lnSpc>
              <a:spcBef>
                <a:spcPts val="0"/>
              </a:spcBef>
              <a:spcAft>
                <a:spcPts val="0"/>
              </a:spcAft>
              <a:buNone/>
            </a:pPr>
            <a:r>
              <a:rPr lang="en" sz="1200">
                <a:solidFill>
                  <a:srgbClr val="334155"/>
                </a:solidFill>
                <a:latin typeface="Montserrat"/>
                <a:ea typeface="Montserrat"/>
                <a:cs typeface="Montserrat"/>
                <a:sym typeface="Montserrat"/>
              </a:rPr>
              <a:t>32 completed surveys collected</a:t>
            </a:r>
            <a:endParaRPr sz="1100">
              <a:latin typeface="Montserrat"/>
              <a:ea typeface="Montserrat"/>
              <a:cs typeface="Montserrat"/>
              <a:sym typeface="Montserrat"/>
            </a:endParaRPr>
          </a:p>
        </p:txBody>
      </p:sp>
      <p:sp>
        <p:nvSpPr>
          <p:cNvPr id="105" name="Google Shape;105;p17"/>
          <p:cNvSpPr txBox="1"/>
          <p:nvPr/>
        </p:nvSpPr>
        <p:spPr>
          <a:xfrm>
            <a:off x="657769" y="2261916"/>
            <a:ext cx="57000" cy="215400"/>
          </a:xfrm>
          <a:prstGeom prst="rect">
            <a:avLst/>
          </a:prstGeom>
          <a:noFill/>
          <a:ln>
            <a:noFill/>
          </a:ln>
        </p:spPr>
        <p:txBody>
          <a:bodyPr anchorCtr="0" anchor="t" bIns="0" lIns="0" spcFirstLastPara="1" rIns="0" wrap="square" tIns="0">
            <a:spAutoFit/>
          </a:bodyPr>
          <a:lstStyle/>
          <a:p>
            <a:pPr indent="0" lvl="0" marL="0" marR="0" rtl="0" algn="l">
              <a:lnSpc>
                <a:spcPct val="150000"/>
              </a:lnSpc>
              <a:spcBef>
                <a:spcPts val="0"/>
              </a:spcBef>
              <a:spcAft>
                <a:spcPts val="0"/>
              </a:spcAft>
              <a:buNone/>
            </a:pPr>
            <a:r>
              <a:rPr b="1" i="0" lang="en" sz="1400" u="none" cap="none" strike="noStrike">
                <a:solidFill>
                  <a:srgbClr val="002D72"/>
                </a:solidFill>
                <a:latin typeface="Afacad Flux"/>
                <a:ea typeface="Afacad Flux"/>
                <a:cs typeface="Afacad Flux"/>
                <a:sym typeface="Afacad Flux"/>
              </a:rPr>
              <a:t>•</a:t>
            </a:r>
            <a:endParaRPr sz="1100"/>
          </a:p>
        </p:txBody>
      </p:sp>
      <p:sp>
        <p:nvSpPr>
          <p:cNvPr id="106" name="Google Shape;106;p17"/>
          <p:cNvSpPr txBox="1"/>
          <p:nvPr/>
        </p:nvSpPr>
        <p:spPr>
          <a:xfrm>
            <a:off x="657769" y="2820532"/>
            <a:ext cx="57000" cy="215400"/>
          </a:xfrm>
          <a:prstGeom prst="rect">
            <a:avLst/>
          </a:prstGeom>
          <a:noFill/>
          <a:ln>
            <a:noFill/>
          </a:ln>
        </p:spPr>
        <p:txBody>
          <a:bodyPr anchorCtr="0" anchor="t" bIns="0" lIns="0" spcFirstLastPara="1" rIns="0" wrap="square" tIns="0">
            <a:spAutoFit/>
          </a:bodyPr>
          <a:lstStyle/>
          <a:p>
            <a:pPr indent="0" lvl="0" marL="0" marR="0" rtl="0" algn="l">
              <a:lnSpc>
                <a:spcPct val="150000"/>
              </a:lnSpc>
              <a:spcBef>
                <a:spcPts val="0"/>
              </a:spcBef>
              <a:spcAft>
                <a:spcPts val="0"/>
              </a:spcAft>
              <a:buNone/>
            </a:pPr>
            <a:r>
              <a:rPr b="1" i="0" lang="en" sz="1400" u="none" cap="none" strike="noStrike">
                <a:solidFill>
                  <a:srgbClr val="002D72"/>
                </a:solidFill>
                <a:latin typeface="Afacad Flux"/>
                <a:ea typeface="Afacad Flux"/>
                <a:cs typeface="Afacad Flux"/>
                <a:sym typeface="Afacad Flux"/>
              </a:rPr>
              <a:t>•</a:t>
            </a:r>
            <a:endParaRPr sz="1100"/>
          </a:p>
        </p:txBody>
      </p:sp>
      <p:sp>
        <p:nvSpPr>
          <p:cNvPr id="107" name="Google Shape;107;p17"/>
          <p:cNvSpPr txBox="1"/>
          <p:nvPr/>
        </p:nvSpPr>
        <p:spPr>
          <a:xfrm>
            <a:off x="657769" y="3388691"/>
            <a:ext cx="57000" cy="215400"/>
          </a:xfrm>
          <a:prstGeom prst="rect">
            <a:avLst/>
          </a:prstGeom>
          <a:noFill/>
          <a:ln>
            <a:noFill/>
          </a:ln>
        </p:spPr>
        <p:txBody>
          <a:bodyPr anchorCtr="0" anchor="t" bIns="0" lIns="0" spcFirstLastPara="1" rIns="0" wrap="square" tIns="0">
            <a:spAutoFit/>
          </a:bodyPr>
          <a:lstStyle/>
          <a:p>
            <a:pPr indent="0" lvl="0" marL="0" marR="0" rtl="0" algn="l">
              <a:lnSpc>
                <a:spcPct val="150000"/>
              </a:lnSpc>
              <a:spcBef>
                <a:spcPts val="0"/>
              </a:spcBef>
              <a:spcAft>
                <a:spcPts val="0"/>
              </a:spcAft>
              <a:buNone/>
            </a:pPr>
            <a:r>
              <a:rPr b="1" i="0" lang="en" sz="1400" u="none" cap="none" strike="noStrike">
                <a:solidFill>
                  <a:srgbClr val="002D72"/>
                </a:solidFill>
                <a:latin typeface="Afacad Flux"/>
                <a:ea typeface="Afacad Flux"/>
                <a:cs typeface="Afacad Flux"/>
                <a:sym typeface="Afacad Flux"/>
              </a:rPr>
              <a:t>•</a:t>
            </a:r>
            <a:endParaRPr sz="1100"/>
          </a:p>
        </p:txBody>
      </p:sp>
      <p:sp>
        <p:nvSpPr>
          <p:cNvPr id="108" name="Google Shape;108;p17"/>
          <p:cNvSpPr txBox="1"/>
          <p:nvPr/>
        </p:nvSpPr>
        <p:spPr>
          <a:xfrm>
            <a:off x="541838" y="265245"/>
            <a:ext cx="8787000" cy="4155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 sz="2700">
                <a:solidFill>
                  <a:schemeClr val="accent1"/>
                </a:solidFill>
                <a:latin typeface="Comfortaa"/>
                <a:ea typeface="Comfortaa"/>
                <a:cs typeface="Comfortaa"/>
                <a:sym typeface="Comfortaa"/>
              </a:rPr>
              <a:t>Sampling Method &amp; Size</a:t>
            </a:r>
            <a:endParaRPr sz="1100">
              <a:solidFill>
                <a:schemeClr val="accent1"/>
              </a:solidFill>
            </a:endParaRPr>
          </a:p>
        </p:txBody>
      </p:sp>
      <p:sp>
        <p:nvSpPr>
          <p:cNvPr id="109" name="Google Shape;109;p17"/>
          <p:cNvSpPr txBox="1"/>
          <p:nvPr/>
        </p:nvSpPr>
        <p:spPr>
          <a:xfrm>
            <a:off x="875954" y="3714985"/>
            <a:ext cx="3221700" cy="461700"/>
          </a:xfrm>
          <a:prstGeom prst="rect">
            <a:avLst/>
          </a:prstGeom>
          <a:noFill/>
          <a:ln>
            <a:noFill/>
          </a:ln>
        </p:spPr>
        <p:txBody>
          <a:bodyPr anchorCtr="0" anchor="t" bIns="0" lIns="200025" spcFirstLastPara="1" rIns="0" wrap="square" tIns="0">
            <a:spAutoFit/>
          </a:bodyPr>
          <a:lstStyle/>
          <a:p>
            <a:pPr indent="0" lvl="0" marL="0" marR="0" rtl="0" algn="l">
              <a:lnSpc>
                <a:spcPct val="150000"/>
              </a:lnSpc>
              <a:spcBef>
                <a:spcPts val="0"/>
              </a:spcBef>
              <a:spcAft>
                <a:spcPts val="0"/>
              </a:spcAft>
              <a:buNone/>
            </a:pPr>
            <a:r>
              <a:rPr lang="en" sz="1200">
                <a:solidFill>
                  <a:srgbClr val="334155"/>
                </a:solidFill>
                <a:latin typeface="Montserrat"/>
                <a:ea typeface="Montserrat"/>
                <a:cs typeface="Montserrat"/>
                <a:sym typeface="Montserrat"/>
              </a:rPr>
              <a:t>Sample adequate for segmentation &amp; discriminant analysis </a:t>
            </a:r>
            <a:endParaRPr sz="1100">
              <a:latin typeface="Montserrat"/>
              <a:ea typeface="Montserrat"/>
              <a:cs typeface="Montserrat"/>
              <a:sym typeface="Montserrat"/>
            </a:endParaRPr>
          </a:p>
        </p:txBody>
      </p:sp>
      <p:sp>
        <p:nvSpPr>
          <p:cNvPr id="110" name="Google Shape;110;p17"/>
          <p:cNvSpPr txBox="1"/>
          <p:nvPr/>
        </p:nvSpPr>
        <p:spPr>
          <a:xfrm>
            <a:off x="661642" y="3699692"/>
            <a:ext cx="57000" cy="215400"/>
          </a:xfrm>
          <a:prstGeom prst="rect">
            <a:avLst/>
          </a:prstGeom>
          <a:noFill/>
          <a:ln>
            <a:noFill/>
          </a:ln>
        </p:spPr>
        <p:txBody>
          <a:bodyPr anchorCtr="0" anchor="t" bIns="0" lIns="0" spcFirstLastPara="1" rIns="0" wrap="square" tIns="0">
            <a:spAutoFit/>
          </a:bodyPr>
          <a:lstStyle/>
          <a:p>
            <a:pPr indent="0" lvl="0" marL="0" marR="0" rtl="0" algn="l">
              <a:lnSpc>
                <a:spcPct val="150000"/>
              </a:lnSpc>
              <a:spcBef>
                <a:spcPts val="0"/>
              </a:spcBef>
              <a:spcAft>
                <a:spcPts val="0"/>
              </a:spcAft>
              <a:buNone/>
            </a:pPr>
            <a:r>
              <a:rPr b="1" i="0" lang="en" sz="1400" u="none" cap="none" strike="noStrike">
                <a:solidFill>
                  <a:srgbClr val="002D72"/>
                </a:solidFill>
                <a:latin typeface="Afacad Flux"/>
                <a:ea typeface="Afacad Flux"/>
                <a:cs typeface="Afacad Flux"/>
                <a:sym typeface="Afacad Flux"/>
              </a:rPr>
              <a:t>•</a:t>
            </a:r>
            <a:endParaRPr sz="1100"/>
          </a:p>
        </p:txBody>
      </p:sp>
      <p:pic>
        <p:nvPicPr>
          <p:cNvPr id="111" name="Google Shape;111;p17"/>
          <p:cNvPicPr preferRelativeResize="0"/>
          <p:nvPr/>
        </p:nvPicPr>
        <p:blipFill rotWithShape="1">
          <a:blip r:embed="rId5">
            <a:alphaModFix/>
          </a:blip>
          <a:srcRect b="0" l="0" r="0" t="17403"/>
          <a:stretch/>
        </p:blipFill>
        <p:spPr>
          <a:xfrm>
            <a:off x="5053950" y="1168088"/>
            <a:ext cx="3080850" cy="318389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15" name="Shape 115"/>
        <p:cNvGrpSpPr/>
        <p:nvPr/>
      </p:nvGrpSpPr>
      <p:grpSpPr>
        <a:xfrm>
          <a:off x="0" y="0"/>
          <a:ext cx="0" cy="0"/>
          <a:chOff x="0" y="0"/>
          <a:chExt cx="0" cy="0"/>
        </a:xfrm>
      </p:grpSpPr>
      <p:pic>
        <p:nvPicPr>
          <p:cNvPr descr="image.png" id="116" name="Google Shape;116;p18"/>
          <p:cNvPicPr preferRelativeResize="0"/>
          <p:nvPr/>
        </p:nvPicPr>
        <p:blipFill rotWithShape="1">
          <a:blip r:embed="rId3">
            <a:alphaModFix/>
          </a:blip>
          <a:srcRect b="0" l="0" r="0" t="0"/>
          <a:stretch/>
        </p:blipFill>
        <p:spPr>
          <a:xfrm>
            <a:off x="322050" y="1031725"/>
            <a:ext cx="4071900" cy="3456625"/>
          </a:xfrm>
          <a:prstGeom prst="rect">
            <a:avLst/>
          </a:prstGeom>
          <a:noFill/>
          <a:ln>
            <a:noFill/>
          </a:ln>
        </p:spPr>
      </p:pic>
      <p:pic>
        <p:nvPicPr>
          <p:cNvPr descr="image.png" id="117" name="Google Shape;117;p18"/>
          <p:cNvPicPr preferRelativeResize="0"/>
          <p:nvPr/>
        </p:nvPicPr>
        <p:blipFill rotWithShape="1">
          <a:blip r:embed="rId4">
            <a:alphaModFix/>
          </a:blip>
          <a:srcRect b="0" l="0" r="0" t="0"/>
          <a:stretch/>
        </p:blipFill>
        <p:spPr>
          <a:xfrm>
            <a:off x="4714900" y="1031725"/>
            <a:ext cx="4071950" cy="3456625"/>
          </a:xfrm>
          <a:prstGeom prst="rect">
            <a:avLst/>
          </a:prstGeom>
          <a:noFill/>
          <a:ln>
            <a:noFill/>
          </a:ln>
        </p:spPr>
      </p:pic>
      <p:sp>
        <p:nvSpPr>
          <p:cNvPr id="118" name="Google Shape;118;p18"/>
          <p:cNvSpPr txBox="1"/>
          <p:nvPr/>
        </p:nvSpPr>
        <p:spPr>
          <a:xfrm>
            <a:off x="660125" y="1435318"/>
            <a:ext cx="3645600" cy="277200"/>
          </a:xfrm>
          <a:prstGeom prst="rect">
            <a:avLst/>
          </a:prstGeom>
          <a:noFill/>
          <a:ln>
            <a:noFill/>
          </a:ln>
        </p:spPr>
        <p:txBody>
          <a:bodyPr anchorCtr="0" anchor="t" bIns="0" lIns="257175" spcFirstLastPara="1" rIns="0" wrap="square" tIns="0">
            <a:spAutoFit/>
          </a:bodyPr>
          <a:lstStyle/>
          <a:p>
            <a:pPr indent="0" lvl="0" marL="0" marR="0" rtl="0" algn="l">
              <a:spcBef>
                <a:spcPts val="0"/>
              </a:spcBef>
              <a:spcAft>
                <a:spcPts val="0"/>
              </a:spcAft>
              <a:buNone/>
            </a:pPr>
            <a:r>
              <a:rPr b="1" lang="en" sz="1800">
                <a:solidFill>
                  <a:schemeClr val="accent1"/>
                </a:solidFill>
                <a:latin typeface="Montserrat"/>
                <a:ea typeface="Montserrat"/>
                <a:cs typeface="Montserrat"/>
                <a:sym typeface="Montserrat"/>
              </a:rPr>
              <a:t> </a:t>
            </a:r>
            <a:r>
              <a:rPr b="1" i="0" lang="en" sz="1800" u="none" cap="none" strike="noStrike">
                <a:solidFill>
                  <a:schemeClr val="accent1"/>
                </a:solidFill>
                <a:latin typeface="Montserrat"/>
                <a:ea typeface="Montserrat"/>
                <a:cs typeface="Montserrat"/>
                <a:sym typeface="Montserrat"/>
              </a:rPr>
              <a:t>Attitudinal Bases</a:t>
            </a:r>
            <a:endParaRPr b="1" sz="1100">
              <a:solidFill>
                <a:schemeClr val="accent1"/>
              </a:solidFill>
              <a:latin typeface="Montserrat"/>
              <a:ea typeface="Montserrat"/>
              <a:cs typeface="Montserrat"/>
              <a:sym typeface="Montserrat"/>
            </a:endParaRPr>
          </a:p>
        </p:txBody>
      </p:sp>
      <p:sp>
        <p:nvSpPr>
          <p:cNvPr id="119" name="Google Shape;119;p18"/>
          <p:cNvSpPr txBox="1"/>
          <p:nvPr/>
        </p:nvSpPr>
        <p:spPr>
          <a:xfrm>
            <a:off x="622050" y="1868772"/>
            <a:ext cx="3471900" cy="461700"/>
          </a:xfrm>
          <a:prstGeom prst="rect">
            <a:avLst/>
          </a:prstGeom>
          <a:noFill/>
          <a:ln>
            <a:noFill/>
          </a:ln>
        </p:spPr>
        <p:txBody>
          <a:bodyPr anchorCtr="0" anchor="t" bIns="0" lIns="0" spcFirstLastPara="1" rIns="0" wrap="square" tIns="0">
            <a:spAutoFit/>
          </a:bodyPr>
          <a:lstStyle/>
          <a:p>
            <a:pPr indent="0" lvl="0" marL="0" marR="0" rtl="0" algn="l">
              <a:lnSpc>
                <a:spcPct val="150000"/>
              </a:lnSpc>
              <a:spcBef>
                <a:spcPts val="0"/>
              </a:spcBef>
              <a:spcAft>
                <a:spcPts val="0"/>
              </a:spcAft>
              <a:buNone/>
            </a:pPr>
            <a:r>
              <a:rPr i="0" lang="en" sz="1200" u="none" cap="none" strike="noStrike">
                <a:solidFill>
                  <a:srgbClr val="334155"/>
                </a:solidFill>
                <a:latin typeface="Montserrat"/>
                <a:ea typeface="Montserrat"/>
                <a:cs typeface="Montserrat"/>
                <a:sym typeface="Montserrat"/>
              </a:rPr>
              <a:t>These variables define why customers differ (The "Core"):</a:t>
            </a:r>
            <a:endParaRPr sz="1100">
              <a:latin typeface="Montserrat"/>
              <a:ea typeface="Montserrat"/>
              <a:cs typeface="Montserrat"/>
              <a:sym typeface="Montserrat"/>
            </a:endParaRPr>
          </a:p>
        </p:txBody>
      </p:sp>
      <p:sp>
        <p:nvSpPr>
          <p:cNvPr id="120" name="Google Shape;120;p18"/>
          <p:cNvSpPr txBox="1"/>
          <p:nvPr/>
        </p:nvSpPr>
        <p:spPr>
          <a:xfrm>
            <a:off x="5052988" y="1406001"/>
            <a:ext cx="3645600" cy="277200"/>
          </a:xfrm>
          <a:prstGeom prst="rect">
            <a:avLst/>
          </a:prstGeom>
          <a:noFill/>
          <a:ln>
            <a:noFill/>
          </a:ln>
        </p:spPr>
        <p:txBody>
          <a:bodyPr anchorCtr="0" anchor="t" bIns="0" lIns="228600" spcFirstLastPara="1" rIns="0" wrap="square" tIns="0">
            <a:spAutoFit/>
          </a:bodyPr>
          <a:lstStyle/>
          <a:p>
            <a:pPr indent="0" lvl="0" marL="0" marR="0" rtl="0" algn="l">
              <a:spcBef>
                <a:spcPts val="0"/>
              </a:spcBef>
              <a:spcAft>
                <a:spcPts val="0"/>
              </a:spcAft>
              <a:buNone/>
            </a:pPr>
            <a:r>
              <a:rPr b="1" lang="en" sz="1800">
                <a:solidFill>
                  <a:schemeClr val="accent1"/>
                </a:solidFill>
                <a:latin typeface="Montserrat"/>
                <a:ea typeface="Montserrat"/>
                <a:cs typeface="Montserrat"/>
                <a:sym typeface="Montserrat"/>
              </a:rPr>
              <a:t> </a:t>
            </a:r>
            <a:r>
              <a:rPr b="1" i="0" lang="en" sz="1800" u="none" cap="none" strike="noStrike">
                <a:solidFill>
                  <a:schemeClr val="accent1"/>
                </a:solidFill>
                <a:latin typeface="Montserrat"/>
                <a:ea typeface="Montserrat"/>
                <a:cs typeface="Montserrat"/>
                <a:sym typeface="Montserrat"/>
              </a:rPr>
              <a:t>Descriptors</a:t>
            </a:r>
            <a:endParaRPr b="1" sz="1100">
              <a:solidFill>
                <a:schemeClr val="accent1"/>
              </a:solidFill>
              <a:latin typeface="Montserrat"/>
              <a:ea typeface="Montserrat"/>
              <a:cs typeface="Montserrat"/>
              <a:sym typeface="Montserrat"/>
            </a:endParaRPr>
          </a:p>
        </p:txBody>
      </p:sp>
      <p:sp>
        <p:nvSpPr>
          <p:cNvPr id="121" name="Google Shape;121;p18"/>
          <p:cNvSpPr txBox="1"/>
          <p:nvPr/>
        </p:nvSpPr>
        <p:spPr>
          <a:xfrm>
            <a:off x="5014913" y="1866532"/>
            <a:ext cx="3471900" cy="184800"/>
          </a:xfrm>
          <a:prstGeom prst="rect">
            <a:avLst/>
          </a:prstGeom>
          <a:noFill/>
          <a:ln>
            <a:noFill/>
          </a:ln>
        </p:spPr>
        <p:txBody>
          <a:bodyPr anchorCtr="0" anchor="t" bIns="0" lIns="0" spcFirstLastPara="1" rIns="0" wrap="square" tIns="0">
            <a:spAutoFit/>
          </a:bodyPr>
          <a:lstStyle/>
          <a:p>
            <a:pPr indent="0" lvl="0" marL="0" marR="0" rtl="0" algn="l">
              <a:lnSpc>
                <a:spcPct val="150000"/>
              </a:lnSpc>
              <a:spcBef>
                <a:spcPts val="0"/>
              </a:spcBef>
              <a:spcAft>
                <a:spcPts val="0"/>
              </a:spcAft>
              <a:buNone/>
            </a:pPr>
            <a:r>
              <a:rPr i="0" lang="en" sz="1200" u="none" cap="none" strike="noStrike">
                <a:solidFill>
                  <a:srgbClr val="334155"/>
                </a:solidFill>
                <a:latin typeface="Montserrat"/>
                <a:ea typeface="Montserrat"/>
                <a:cs typeface="Montserrat"/>
                <a:sym typeface="Montserrat"/>
              </a:rPr>
              <a:t>These variables help us find and target them:</a:t>
            </a:r>
            <a:endParaRPr sz="1100">
              <a:latin typeface="Montserrat"/>
              <a:ea typeface="Montserrat"/>
              <a:cs typeface="Montserrat"/>
              <a:sym typeface="Montserrat"/>
            </a:endParaRPr>
          </a:p>
        </p:txBody>
      </p:sp>
      <p:pic>
        <p:nvPicPr>
          <p:cNvPr descr="image.png" id="122" name="Google Shape;122;p18"/>
          <p:cNvPicPr preferRelativeResize="0"/>
          <p:nvPr/>
        </p:nvPicPr>
        <p:blipFill rotWithShape="1">
          <a:blip r:embed="rId5">
            <a:alphaModFix/>
          </a:blip>
          <a:srcRect b="0" l="0" r="0" t="0"/>
          <a:stretch/>
        </p:blipFill>
        <p:spPr>
          <a:xfrm>
            <a:off x="622050" y="1469993"/>
            <a:ext cx="257175" cy="208687"/>
          </a:xfrm>
          <a:prstGeom prst="rect">
            <a:avLst/>
          </a:prstGeom>
          <a:noFill/>
          <a:ln>
            <a:noFill/>
          </a:ln>
        </p:spPr>
      </p:pic>
      <p:sp>
        <p:nvSpPr>
          <p:cNvPr id="123" name="Google Shape;123;p18"/>
          <p:cNvSpPr txBox="1"/>
          <p:nvPr/>
        </p:nvSpPr>
        <p:spPr>
          <a:xfrm>
            <a:off x="872081" y="2410265"/>
            <a:ext cx="3221700" cy="184800"/>
          </a:xfrm>
          <a:prstGeom prst="rect">
            <a:avLst/>
          </a:prstGeom>
          <a:noFill/>
          <a:ln>
            <a:noFill/>
          </a:ln>
        </p:spPr>
        <p:txBody>
          <a:bodyPr anchorCtr="0" anchor="t" bIns="0" lIns="200025" spcFirstLastPara="1" rIns="0" wrap="square" tIns="0">
            <a:spAutoFit/>
          </a:bodyPr>
          <a:lstStyle/>
          <a:p>
            <a:pPr indent="0" lvl="0" marL="0" marR="0" rtl="0" algn="l">
              <a:lnSpc>
                <a:spcPct val="150000"/>
              </a:lnSpc>
              <a:spcBef>
                <a:spcPts val="0"/>
              </a:spcBef>
              <a:spcAft>
                <a:spcPts val="0"/>
              </a:spcAft>
              <a:buNone/>
            </a:pPr>
            <a:r>
              <a:rPr i="0" lang="en" sz="1200" u="none" cap="none" strike="noStrike">
                <a:solidFill>
                  <a:srgbClr val="334155"/>
                </a:solidFill>
                <a:latin typeface="Montserrat"/>
                <a:ea typeface="Montserrat"/>
                <a:cs typeface="Montserrat"/>
                <a:sym typeface="Montserrat"/>
              </a:rPr>
              <a:t>Routine: Is coffee a daily habit?</a:t>
            </a:r>
            <a:endParaRPr sz="1100">
              <a:latin typeface="Montserrat"/>
              <a:ea typeface="Montserrat"/>
              <a:cs typeface="Montserrat"/>
              <a:sym typeface="Montserrat"/>
            </a:endParaRPr>
          </a:p>
        </p:txBody>
      </p:sp>
      <p:sp>
        <p:nvSpPr>
          <p:cNvPr id="124" name="Google Shape;124;p18"/>
          <p:cNvSpPr txBox="1"/>
          <p:nvPr/>
        </p:nvSpPr>
        <p:spPr>
          <a:xfrm>
            <a:off x="872081" y="2710962"/>
            <a:ext cx="3221700" cy="461700"/>
          </a:xfrm>
          <a:prstGeom prst="rect">
            <a:avLst/>
          </a:prstGeom>
          <a:noFill/>
          <a:ln>
            <a:noFill/>
          </a:ln>
        </p:spPr>
        <p:txBody>
          <a:bodyPr anchorCtr="0" anchor="t" bIns="0" lIns="200025" spcFirstLastPara="1" rIns="0" wrap="square" tIns="0">
            <a:spAutoFit/>
          </a:bodyPr>
          <a:lstStyle/>
          <a:p>
            <a:pPr indent="0" lvl="0" marL="0" marR="0" rtl="0" algn="l">
              <a:lnSpc>
                <a:spcPct val="150000"/>
              </a:lnSpc>
              <a:spcBef>
                <a:spcPts val="0"/>
              </a:spcBef>
              <a:spcAft>
                <a:spcPts val="0"/>
              </a:spcAft>
              <a:buNone/>
            </a:pPr>
            <a:r>
              <a:rPr i="0" lang="en" sz="1200" u="none" cap="none" strike="noStrike">
                <a:solidFill>
                  <a:srgbClr val="334155"/>
                </a:solidFill>
                <a:latin typeface="Montserrat"/>
                <a:ea typeface="Montserrat"/>
                <a:cs typeface="Montserrat"/>
                <a:sym typeface="Montserrat"/>
              </a:rPr>
              <a:t>Brand Personality: Fit with "fun &amp; energetic" culture?</a:t>
            </a:r>
            <a:endParaRPr sz="1100">
              <a:latin typeface="Montserrat"/>
              <a:ea typeface="Montserrat"/>
              <a:cs typeface="Montserrat"/>
              <a:sym typeface="Montserrat"/>
            </a:endParaRPr>
          </a:p>
        </p:txBody>
      </p:sp>
      <p:sp>
        <p:nvSpPr>
          <p:cNvPr id="125" name="Google Shape;125;p18"/>
          <p:cNvSpPr txBox="1"/>
          <p:nvPr/>
        </p:nvSpPr>
        <p:spPr>
          <a:xfrm>
            <a:off x="872081" y="3275127"/>
            <a:ext cx="3221700" cy="461700"/>
          </a:xfrm>
          <a:prstGeom prst="rect">
            <a:avLst/>
          </a:prstGeom>
          <a:noFill/>
          <a:ln>
            <a:noFill/>
          </a:ln>
        </p:spPr>
        <p:txBody>
          <a:bodyPr anchorCtr="0" anchor="t" bIns="0" lIns="200025" spcFirstLastPara="1" rIns="0" wrap="square" tIns="0">
            <a:spAutoFit/>
          </a:bodyPr>
          <a:lstStyle/>
          <a:p>
            <a:pPr indent="0" lvl="0" marL="0" marR="0" rtl="0" algn="l">
              <a:lnSpc>
                <a:spcPct val="150000"/>
              </a:lnSpc>
              <a:spcBef>
                <a:spcPts val="0"/>
              </a:spcBef>
              <a:spcAft>
                <a:spcPts val="0"/>
              </a:spcAft>
              <a:buNone/>
            </a:pPr>
            <a:r>
              <a:rPr i="0" lang="en" sz="1200" u="none" cap="none" strike="noStrike">
                <a:solidFill>
                  <a:srgbClr val="334155"/>
                </a:solidFill>
                <a:latin typeface="Montserrat"/>
                <a:ea typeface="Montserrat"/>
                <a:cs typeface="Montserrat"/>
                <a:sym typeface="Montserrat"/>
              </a:rPr>
              <a:t>Community: Importance of local/social connection.</a:t>
            </a:r>
            <a:endParaRPr sz="1100">
              <a:latin typeface="Montserrat"/>
              <a:ea typeface="Montserrat"/>
              <a:cs typeface="Montserrat"/>
              <a:sym typeface="Montserrat"/>
            </a:endParaRPr>
          </a:p>
        </p:txBody>
      </p:sp>
      <p:sp>
        <p:nvSpPr>
          <p:cNvPr id="126" name="Google Shape;126;p18"/>
          <p:cNvSpPr txBox="1"/>
          <p:nvPr/>
        </p:nvSpPr>
        <p:spPr>
          <a:xfrm>
            <a:off x="872081" y="3804467"/>
            <a:ext cx="3221700" cy="461700"/>
          </a:xfrm>
          <a:prstGeom prst="rect">
            <a:avLst/>
          </a:prstGeom>
          <a:noFill/>
          <a:ln>
            <a:noFill/>
          </a:ln>
        </p:spPr>
        <p:txBody>
          <a:bodyPr anchorCtr="0" anchor="t" bIns="0" lIns="200025" spcFirstLastPara="1" rIns="0" wrap="square" tIns="0">
            <a:spAutoFit/>
          </a:bodyPr>
          <a:lstStyle/>
          <a:p>
            <a:pPr indent="0" lvl="0" marL="0" marR="0" rtl="0" algn="l">
              <a:lnSpc>
                <a:spcPct val="150000"/>
              </a:lnSpc>
              <a:spcBef>
                <a:spcPts val="0"/>
              </a:spcBef>
              <a:spcAft>
                <a:spcPts val="0"/>
              </a:spcAft>
              <a:buNone/>
            </a:pPr>
            <a:r>
              <a:rPr i="0" lang="en" sz="1200" u="none" cap="none" strike="noStrike">
                <a:solidFill>
                  <a:srgbClr val="334155"/>
                </a:solidFill>
                <a:latin typeface="Montserrat"/>
                <a:ea typeface="Montserrat"/>
                <a:cs typeface="Montserrat"/>
                <a:sym typeface="Montserrat"/>
              </a:rPr>
              <a:t>Flavor: Willingness to pay for unique items.</a:t>
            </a:r>
            <a:endParaRPr sz="1100">
              <a:latin typeface="Montserrat"/>
              <a:ea typeface="Montserrat"/>
              <a:cs typeface="Montserrat"/>
              <a:sym typeface="Montserrat"/>
            </a:endParaRPr>
          </a:p>
        </p:txBody>
      </p:sp>
      <p:pic>
        <p:nvPicPr>
          <p:cNvPr descr="image.png" id="127" name="Google Shape;127;p18"/>
          <p:cNvPicPr preferRelativeResize="0"/>
          <p:nvPr/>
        </p:nvPicPr>
        <p:blipFill rotWithShape="1">
          <a:blip r:embed="rId6">
            <a:alphaModFix/>
          </a:blip>
          <a:srcRect b="0" l="0" r="0" t="0"/>
          <a:stretch/>
        </p:blipFill>
        <p:spPr>
          <a:xfrm>
            <a:off x="4964813" y="1430301"/>
            <a:ext cx="228600" cy="228600"/>
          </a:xfrm>
          <a:prstGeom prst="rect">
            <a:avLst/>
          </a:prstGeom>
          <a:noFill/>
          <a:ln>
            <a:noFill/>
          </a:ln>
        </p:spPr>
      </p:pic>
      <p:sp>
        <p:nvSpPr>
          <p:cNvPr id="128" name="Google Shape;128;p18"/>
          <p:cNvSpPr txBox="1"/>
          <p:nvPr/>
        </p:nvSpPr>
        <p:spPr>
          <a:xfrm>
            <a:off x="5264944" y="2323732"/>
            <a:ext cx="3221700" cy="184800"/>
          </a:xfrm>
          <a:prstGeom prst="rect">
            <a:avLst/>
          </a:prstGeom>
          <a:noFill/>
          <a:ln>
            <a:noFill/>
          </a:ln>
        </p:spPr>
        <p:txBody>
          <a:bodyPr anchorCtr="0" anchor="t" bIns="0" lIns="200025" spcFirstLastPara="1" rIns="0" wrap="square" tIns="0">
            <a:spAutoFit/>
          </a:bodyPr>
          <a:lstStyle/>
          <a:p>
            <a:pPr indent="0" lvl="0" marL="0" marR="0" rtl="0" algn="l">
              <a:lnSpc>
                <a:spcPct val="150000"/>
              </a:lnSpc>
              <a:spcBef>
                <a:spcPts val="0"/>
              </a:spcBef>
              <a:spcAft>
                <a:spcPts val="0"/>
              </a:spcAft>
              <a:buNone/>
            </a:pPr>
            <a:r>
              <a:rPr i="0" lang="en" sz="1200" u="none" cap="none" strike="noStrike">
                <a:solidFill>
                  <a:srgbClr val="334155"/>
                </a:solidFill>
                <a:latin typeface="Montserrat"/>
                <a:ea typeface="Montserrat"/>
                <a:cs typeface="Montserrat"/>
                <a:sym typeface="Montserrat"/>
              </a:rPr>
              <a:t>Demographics: Age, Gender.</a:t>
            </a:r>
            <a:endParaRPr sz="1100">
              <a:latin typeface="Montserrat"/>
              <a:ea typeface="Montserrat"/>
              <a:cs typeface="Montserrat"/>
              <a:sym typeface="Montserrat"/>
            </a:endParaRPr>
          </a:p>
        </p:txBody>
      </p:sp>
      <p:sp>
        <p:nvSpPr>
          <p:cNvPr id="129" name="Google Shape;129;p18"/>
          <p:cNvSpPr txBox="1"/>
          <p:nvPr/>
        </p:nvSpPr>
        <p:spPr>
          <a:xfrm>
            <a:off x="5264944" y="2666632"/>
            <a:ext cx="3221700" cy="461700"/>
          </a:xfrm>
          <a:prstGeom prst="rect">
            <a:avLst/>
          </a:prstGeom>
          <a:noFill/>
          <a:ln>
            <a:noFill/>
          </a:ln>
        </p:spPr>
        <p:txBody>
          <a:bodyPr anchorCtr="0" anchor="t" bIns="0" lIns="200025" spcFirstLastPara="1" rIns="0" wrap="square" tIns="0">
            <a:spAutoFit/>
          </a:bodyPr>
          <a:lstStyle/>
          <a:p>
            <a:pPr indent="0" lvl="0" marL="0" marR="0" rtl="0" algn="l">
              <a:lnSpc>
                <a:spcPct val="150000"/>
              </a:lnSpc>
              <a:spcBef>
                <a:spcPts val="0"/>
              </a:spcBef>
              <a:spcAft>
                <a:spcPts val="0"/>
              </a:spcAft>
              <a:buNone/>
            </a:pPr>
            <a:r>
              <a:rPr i="0" lang="en" sz="1200" u="none" cap="none" strike="noStrike">
                <a:solidFill>
                  <a:srgbClr val="334155"/>
                </a:solidFill>
                <a:latin typeface="Montserrat"/>
                <a:ea typeface="Montserrat"/>
                <a:cs typeface="Montserrat"/>
                <a:sym typeface="Montserrat"/>
              </a:rPr>
              <a:t>Behavioral: Drink Type (Iced vs Hot), Frequency.</a:t>
            </a:r>
            <a:endParaRPr sz="1100">
              <a:latin typeface="Montserrat"/>
              <a:ea typeface="Montserrat"/>
              <a:cs typeface="Montserrat"/>
              <a:sym typeface="Montserrat"/>
            </a:endParaRPr>
          </a:p>
        </p:txBody>
      </p:sp>
      <p:sp>
        <p:nvSpPr>
          <p:cNvPr id="130" name="Google Shape;130;p18"/>
          <p:cNvSpPr txBox="1"/>
          <p:nvPr/>
        </p:nvSpPr>
        <p:spPr>
          <a:xfrm>
            <a:off x="5264944" y="3149057"/>
            <a:ext cx="3221700" cy="184800"/>
          </a:xfrm>
          <a:prstGeom prst="rect">
            <a:avLst/>
          </a:prstGeom>
          <a:noFill/>
          <a:ln>
            <a:noFill/>
          </a:ln>
        </p:spPr>
        <p:txBody>
          <a:bodyPr anchorCtr="0" anchor="t" bIns="0" lIns="200025" spcFirstLastPara="1" rIns="0" wrap="square" tIns="0">
            <a:spAutoFit/>
          </a:bodyPr>
          <a:lstStyle/>
          <a:p>
            <a:pPr indent="0" lvl="0" marL="0" marR="0" rtl="0" algn="l">
              <a:lnSpc>
                <a:spcPct val="150000"/>
              </a:lnSpc>
              <a:spcBef>
                <a:spcPts val="0"/>
              </a:spcBef>
              <a:spcAft>
                <a:spcPts val="0"/>
              </a:spcAft>
              <a:buNone/>
            </a:pPr>
            <a:r>
              <a:rPr i="0" lang="en" sz="1200" u="none" cap="none" strike="noStrike">
                <a:solidFill>
                  <a:srgbClr val="334155"/>
                </a:solidFill>
                <a:latin typeface="Montserrat"/>
                <a:ea typeface="Montserrat"/>
                <a:cs typeface="Montserrat"/>
                <a:sym typeface="Montserrat"/>
              </a:rPr>
              <a:t>Channel: Drive-thru vs Walk-up.</a:t>
            </a:r>
            <a:endParaRPr sz="1100">
              <a:latin typeface="Montserrat"/>
              <a:ea typeface="Montserrat"/>
              <a:cs typeface="Montserrat"/>
              <a:sym typeface="Montserrat"/>
            </a:endParaRPr>
          </a:p>
        </p:txBody>
      </p:sp>
      <p:sp>
        <p:nvSpPr>
          <p:cNvPr id="131" name="Google Shape;131;p18"/>
          <p:cNvSpPr txBox="1"/>
          <p:nvPr/>
        </p:nvSpPr>
        <p:spPr>
          <a:xfrm>
            <a:off x="5264944" y="3435982"/>
            <a:ext cx="3221700" cy="184800"/>
          </a:xfrm>
          <a:prstGeom prst="rect">
            <a:avLst/>
          </a:prstGeom>
          <a:noFill/>
          <a:ln>
            <a:noFill/>
          </a:ln>
        </p:spPr>
        <p:txBody>
          <a:bodyPr anchorCtr="0" anchor="t" bIns="0" lIns="200025" spcFirstLastPara="1" rIns="0" wrap="square" tIns="0">
            <a:spAutoFit/>
          </a:bodyPr>
          <a:lstStyle/>
          <a:p>
            <a:pPr indent="0" lvl="0" marL="0" marR="0" rtl="0" algn="l">
              <a:lnSpc>
                <a:spcPct val="150000"/>
              </a:lnSpc>
              <a:spcBef>
                <a:spcPts val="0"/>
              </a:spcBef>
              <a:spcAft>
                <a:spcPts val="0"/>
              </a:spcAft>
              <a:buNone/>
            </a:pPr>
            <a:r>
              <a:rPr i="0" lang="en" sz="1200" u="none" cap="none" strike="noStrike">
                <a:solidFill>
                  <a:srgbClr val="334155"/>
                </a:solidFill>
                <a:latin typeface="Montserrat"/>
                <a:ea typeface="Montserrat"/>
                <a:cs typeface="Montserrat"/>
                <a:sym typeface="Montserrat"/>
              </a:rPr>
              <a:t>Lifestyle: Social, Creative, Busy.</a:t>
            </a:r>
            <a:endParaRPr sz="1100">
              <a:latin typeface="Montserrat"/>
              <a:ea typeface="Montserrat"/>
              <a:cs typeface="Montserrat"/>
              <a:sym typeface="Montserrat"/>
            </a:endParaRPr>
          </a:p>
        </p:txBody>
      </p:sp>
      <p:sp>
        <p:nvSpPr>
          <p:cNvPr id="132" name="Google Shape;132;p18"/>
          <p:cNvSpPr txBox="1"/>
          <p:nvPr/>
        </p:nvSpPr>
        <p:spPr>
          <a:xfrm>
            <a:off x="657769" y="2413451"/>
            <a:ext cx="57000" cy="215400"/>
          </a:xfrm>
          <a:prstGeom prst="rect">
            <a:avLst/>
          </a:prstGeom>
          <a:noFill/>
          <a:ln>
            <a:noFill/>
          </a:ln>
        </p:spPr>
        <p:txBody>
          <a:bodyPr anchorCtr="0" anchor="t" bIns="0" lIns="0" spcFirstLastPara="1" rIns="0" wrap="square" tIns="0">
            <a:spAutoFit/>
          </a:bodyPr>
          <a:lstStyle/>
          <a:p>
            <a:pPr indent="0" lvl="0" marL="0" marR="0" rtl="0" algn="l">
              <a:lnSpc>
                <a:spcPct val="150000"/>
              </a:lnSpc>
              <a:spcBef>
                <a:spcPts val="0"/>
              </a:spcBef>
              <a:spcAft>
                <a:spcPts val="0"/>
              </a:spcAft>
              <a:buNone/>
            </a:pPr>
            <a:r>
              <a:rPr b="1" i="0" lang="en" sz="1400" u="none" cap="none" strike="noStrike">
                <a:solidFill>
                  <a:srgbClr val="002D72"/>
                </a:solidFill>
                <a:latin typeface="Afacad Flux"/>
                <a:ea typeface="Afacad Flux"/>
                <a:cs typeface="Afacad Flux"/>
                <a:sym typeface="Afacad Flux"/>
              </a:rPr>
              <a:t>•</a:t>
            </a:r>
            <a:endParaRPr sz="1100"/>
          </a:p>
        </p:txBody>
      </p:sp>
      <p:sp>
        <p:nvSpPr>
          <p:cNvPr id="133" name="Google Shape;133;p18"/>
          <p:cNvSpPr txBox="1"/>
          <p:nvPr/>
        </p:nvSpPr>
        <p:spPr>
          <a:xfrm>
            <a:off x="657769" y="2711819"/>
            <a:ext cx="57000" cy="215400"/>
          </a:xfrm>
          <a:prstGeom prst="rect">
            <a:avLst/>
          </a:prstGeom>
          <a:noFill/>
          <a:ln>
            <a:noFill/>
          </a:ln>
        </p:spPr>
        <p:txBody>
          <a:bodyPr anchorCtr="0" anchor="t" bIns="0" lIns="0" spcFirstLastPara="1" rIns="0" wrap="square" tIns="0">
            <a:spAutoFit/>
          </a:bodyPr>
          <a:lstStyle/>
          <a:p>
            <a:pPr indent="0" lvl="0" marL="0" marR="0" rtl="0" algn="l">
              <a:lnSpc>
                <a:spcPct val="150000"/>
              </a:lnSpc>
              <a:spcBef>
                <a:spcPts val="0"/>
              </a:spcBef>
              <a:spcAft>
                <a:spcPts val="0"/>
              </a:spcAft>
              <a:buNone/>
            </a:pPr>
            <a:r>
              <a:rPr b="1" i="0" lang="en" sz="1400" u="none" cap="none" strike="noStrike">
                <a:solidFill>
                  <a:srgbClr val="002D72"/>
                </a:solidFill>
                <a:latin typeface="Afacad Flux"/>
                <a:ea typeface="Afacad Flux"/>
                <a:cs typeface="Afacad Flux"/>
                <a:sym typeface="Afacad Flux"/>
              </a:rPr>
              <a:t>•</a:t>
            </a:r>
            <a:endParaRPr sz="1100"/>
          </a:p>
        </p:txBody>
      </p:sp>
      <p:sp>
        <p:nvSpPr>
          <p:cNvPr id="134" name="Google Shape;134;p18"/>
          <p:cNvSpPr txBox="1"/>
          <p:nvPr/>
        </p:nvSpPr>
        <p:spPr>
          <a:xfrm>
            <a:off x="657769" y="3275134"/>
            <a:ext cx="57000" cy="215400"/>
          </a:xfrm>
          <a:prstGeom prst="rect">
            <a:avLst/>
          </a:prstGeom>
          <a:noFill/>
          <a:ln>
            <a:noFill/>
          </a:ln>
        </p:spPr>
        <p:txBody>
          <a:bodyPr anchorCtr="0" anchor="t" bIns="0" lIns="0" spcFirstLastPara="1" rIns="0" wrap="square" tIns="0">
            <a:spAutoFit/>
          </a:bodyPr>
          <a:lstStyle/>
          <a:p>
            <a:pPr indent="0" lvl="0" marL="0" marR="0" rtl="0" algn="l">
              <a:lnSpc>
                <a:spcPct val="150000"/>
              </a:lnSpc>
              <a:spcBef>
                <a:spcPts val="0"/>
              </a:spcBef>
              <a:spcAft>
                <a:spcPts val="0"/>
              </a:spcAft>
              <a:buNone/>
            </a:pPr>
            <a:r>
              <a:rPr b="1" i="0" lang="en" sz="1400" u="none" cap="none" strike="noStrike">
                <a:solidFill>
                  <a:srgbClr val="002D72"/>
                </a:solidFill>
                <a:latin typeface="Afacad Flux"/>
                <a:ea typeface="Afacad Flux"/>
                <a:cs typeface="Afacad Flux"/>
                <a:sym typeface="Afacad Flux"/>
              </a:rPr>
              <a:t>•</a:t>
            </a:r>
            <a:endParaRPr sz="1100"/>
          </a:p>
        </p:txBody>
      </p:sp>
      <p:sp>
        <p:nvSpPr>
          <p:cNvPr id="135" name="Google Shape;135;p18"/>
          <p:cNvSpPr txBox="1"/>
          <p:nvPr/>
        </p:nvSpPr>
        <p:spPr>
          <a:xfrm>
            <a:off x="657769" y="3789174"/>
            <a:ext cx="57000" cy="215400"/>
          </a:xfrm>
          <a:prstGeom prst="rect">
            <a:avLst/>
          </a:prstGeom>
          <a:noFill/>
          <a:ln>
            <a:noFill/>
          </a:ln>
        </p:spPr>
        <p:txBody>
          <a:bodyPr anchorCtr="0" anchor="t" bIns="0" lIns="0" spcFirstLastPara="1" rIns="0" wrap="square" tIns="0">
            <a:spAutoFit/>
          </a:bodyPr>
          <a:lstStyle/>
          <a:p>
            <a:pPr indent="0" lvl="0" marL="0" marR="0" rtl="0" algn="l">
              <a:lnSpc>
                <a:spcPct val="150000"/>
              </a:lnSpc>
              <a:spcBef>
                <a:spcPts val="0"/>
              </a:spcBef>
              <a:spcAft>
                <a:spcPts val="0"/>
              </a:spcAft>
              <a:buNone/>
            </a:pPr>
            <a:r>
              <a:rPr b="1" i="0" lang="en" sz="1400" u="none" cap="none" strike="noStrike">
                <a:solidFill>
                  <a:srgbClr val="002D72"/>
                </a:solidFill>
                <a:latin typeface="Afacad Flux"/>
                <a:ea typeface="Afacad Flux"/>
                <a:cs typeface="Afacad Flux"/>
                <a:sym typeface="Afacad Flux"/>
              </a:rPr>
              <a:t>•</a:t>
            </a:r>
            <a:endParaRPr sz="1100"/>
          </a:p>
        </p:txBody>
      </p:sp>
      <p:sp>
        <p:nvSpPr>
          <p:cNvPr id="136" name="Google Shape;136;p18"/>
          <p:cNvSpPr txBox="1"/>
          <p:nvPr/>
        </p:nvSpPr>
        <p:spPr>
          <a:xfrm>
            <a:off x="5050631" y="2309445"/>
            <a:ext cx="57000" cy="215400"/>
          </a:xfrm>
          <a:prstGeom prst="rect">
            <a:avLst/>
          </a:prstGeom>
          <a:noFill/>
          <a:ln>
            <a:noFill/>
          </a:ln>
        </p:spPr>
        <p:txBody>
          <a:bodyPr anchorCtr="0" anchor="t" bIns="0" lIns="0" spcFirstLastPara="1" rIns="0" wrap="square" tIns="0">
            <a:spAutoFit/>
          </a:bodyPr>
          <a:lstStyle/>
          <a:p>
            <a:pPr indent="0" lvl="0" marL="0" marR="0" rtl="0" algn="l">
              <a:lnSpc>
                <a:spcPct val="150000"/>
              </a:lnSpc>
              <a:spcBef>
                <a:spcPts val="0"/>
              </a:spcBef>
              <a:spcAft>
                <a:spcPts val="0"/>
              </a:spcAft>
              <a:buNone/>
            </a:pPr>
            <a:r>
              <a:rPr b="1" i="0" lang="en" sz="1400" u="none" cap="none" strike="noStrike">
                <a:solidFill>
                  <a:srgbClr val="002D72"/>
                </a:solidFill>
                <a:latin typeface="Afacad Flux"/>
                <a:ea typeface="Afacad Flux"/>
                <a:cs typeface="Afacad Flux"/>
                <a:sym typeface="Afacad Flux"/>
              </a:rPr>
              <a:t>•</a:t>
            </a:r>
            <a:endParaRPr sz="1100"/>
          </a:p>
        </p:txBody>
      </p:sp>
      <p:sp>
        <p:nvSpPr>
          <p:cNvPr id="137" name="Google Shape;137;p18"/>
          <p:cNvSpPr txBox="1"/>
          <p:nvPr/>
        </p:nvSpPr>
        <p:spPr>
          <a:xfrm>
            <a:off x="5050631" y="2652345"/>
            <a:ext cx="57000" cy="215400"/>
          </a:xfrm>
          <a:prstGeom prst="rect">
            <a:avLst/>
          </a:prstGeom>
          <a:noFill/>
          <a:ln>
            <a:noFill/>
          </a:ln>
        </p:spPr>
        <p:txBody>
          <a:bodyPr anchorCtr="0" anchor="t" bIns="0" lIns="0" spcFirstLastPara="1" rIns="0" wrap="square" tIns="0">
            <a:spAutoFit/>
          </a:bodyPr>
          <a:lstStyle/>
          <a:p>
            <a:pPr indent="0" lvl="0" marL="0" marR="0" rtl="0" algn="l">
              <a:lnSpc>
                <a:spcPct val="150000"/>
              </a:lnSpc>
              <a:spcBef>
                <a:spcPts val="0"/>
              </a:spcBef>
              <a:spcAft>
                <a:spcPts val="0"/>
              </a:spcAft>
              <a:buNone/>
            </a:pPr>
            <a:r>
              <a:rPr b="1" i="0" lang="en" sz="1400" u="none" cap="none" strike="noStrike">
                <a:solidFill>
                  <a:srgbClr val="002D72"/>
                </a:solidFill>
                <a:latin typeface="Afacad Flux"/>
                <a:ea typeface="Afacad Flux"/>
                <a:cs typeface="Afacad Flux"/>
                <a:sym typeface="Afacad Flux"/>
              </a:rPr>
              <a:t>•</a:t>
            </a:r>
            <a:endParaRPr sz="1100"/>
          </a:p>
        </p:txBody>
      </p:sp>
      <p:sp>
        <p:nvSpPr>
          <p:cNvPr id="138" name="Google Shape;138;p18"/>
          <p:cNvSpPr txBox="1"/>
          <p:nvPr/>
        </p:nvSpPr>
        <p:spPr>
          <a:xfrm>
            <a:off x="5050631" y="3118470"/>
            <a:ext cx="57000" cy="215400"/>
          </a:xfrm>
          <a:prstGeom prst="rect">
            <a:avLst/>
          </a:prstGeom>
          <a:noFill/>
          <a:ln>
            <a:noFill/>
          </a:ln>
        </p:spPr>
        <p:txBody>
          <a:bodyPr anchorCtr="0" anchor="t" bIns="0" lIns="0" spcFirstLastPara="1" rIns="0" wrap="square" tIns="0">
            <a:spAutoFit/>
          </a:bodyPr>
          <a:lstStyle/>
          <a:p>
            <a:pPr indent="0" lvl="0" marL="0" marR="0" rtl="0" algn="l">
              <a:lnSpc>
                <a:spcPct val="150000"/>
              </a:lnSpc>
              <a:spcBef>
                <a:spcPts val="0"/>
              </a:spcBef>
              <a:spcAft>
                <a:spcPts val="0"/>
              </a:spcAft>
              <a:buNone/>
            </a:pPr>
            <a:r>
              <a:rPr b="1" i="0" lang="en" sz="1400" u="none" cap="none" strike="noStrike">
                <a:solidFill>
                  <a:srgbClr val="002D72"/>
                </a:solidFill>
                <a:latin typeface="Afacad Flux"/>
                <a:ea typeface="Afacad Flux"/>
                <a:cs typeface="Afacad Flux"/>
                <a:sym typeface="Afacad Flux"/>
              </a:rPr>
              <a:t>•</a:t>
            </a:r>
            <a:endParaRPr sz="1100"/>
          </a:p>
        </p:txBody>
      </p:sp>
      <p:sp>
        <p:nvSpPr>
          <p:cNvPr id="139" name="Google Shape;139;p18"/>
          <p:cNvSpPr txBox="1"/>
          <p:nvPr/>
        </p:nvSpPr>
        <p:spPr>
          <a:xfrm>
            <a:off x="5050631" y="3405395"/>
            <a:ext cx="57000" cy="215400"/>
          </a:xfrm>
          <a:prstGeom prst="rect">
            <a:avLst/>
          </a:prstGeom>
          <a:noFill/>
          <a:ln>
            <a:noFill/>
          </a:ln>
        </p:spPr>
        <p:txBody>
          <a:bodyPr anchorCtr="0" anchor="t" bIns="0" lIns="0" spcFirstLastPara="1" rIns="0" wrap="square" tIns="0">
            <a:spAutoFit/>
          </a:bodyPr>
          <a:lstStyle/>
          <a:p>
            <a:pPr indent="0" lvl="0" marL="0" marR="0" rtl="0" algn="l">
              <a:lnSpc>
                <a:spcPct val="150000"/>
              </a:lnSpc>
              <a:spcBef>
                <a:spcPts val="0"/>
              </a:spcBef>
              <a:spcAft>
                <a:spcPts val="0"/>
              </a:spcAft>
              <a:buNone/>
            </a:pPr>
            <a:r>
              <a:rPr b="1" i="0" lang="en" sz="1400" u="none" cap="none" strike="noStrike">
                <a:solidFill>
                  <a:srgbClr val="002D72"/>
                </a:solidFill>
                <a:latin typeface="Afacad Flux"/>
                <a:ea typeface="Afacad Flux"/>
                <a:cs typeface="Afacad Flux"/>
                <a:sym typeface="Afacad Flux"/>
              </a:rPr>
              <a:t>•</a:t>
            </a:r>
            <a:endParaRPr sz="1100"/>
          </a:p>
        </p:txBody>
      </p:sp>
      <p:sp>
        <p:nvSpPr>
          <p:cNvPr id="140" name="Google Shape;140;p18"/>
          <p:cNvSpPr txBox="1"/>
          <p:nvPr/>
        </p:nvSpPr>
        <p:spPr>
          <a:xfrm>
            <a:off x="541838" y="265245"/>
            <a:ext cx="8787000" cy="4155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i="0" lang="en" sz="2700" u="none" cap="none" strike="noStrike">
                <a:solidFill>
                  <a:schemeClr val="accent1"/>
                </a:solidFill>
                <a:latin typeface="Comfortaa"/>
                <a:ea typeface="Comfortaa"/>
                <a:cs typeface="Comfortaa"/>
                <a:sym typeface="Comfortaa"/>
              </a:rPr>
              <a:t>Segmentation Approach</a:t>
            </a:r>
            <a:endParaRPr sz="1100">
              <a:solidFill>
                <a:schemeClr val="accent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19"/>
          <p:cNvSpPr txBox="1"/>
          <p:nvPr>
            <p:ph type="title"/>
          </p:nvPr>
        </p:nvSpPr>
        <p:spPr>
          <a:xfrm>
            <a:off x="285875" y="523775"/>
            <a:ext cx="84252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b="1" lang="en">
                <a:solidFill>
                  <a:schemeClr val="accent1"/>
                </a:solidFill>
                <a:latin typeface="Montserrat"/>
                <a:ea typeface="Montserrat"/>
                <a:cs typeface="Montserrat"/>
                <a:sym typeface="Montserrat"/>
              </a:rPr>
              <a:t>Determining the Segments</a:t>
            </a:r>
            <a:endParaRPr b="1">
              <a:solidFill>
                <a:schemeClr val="accent1"/>
              </a:solidFill>
              <a:latin typeface="Montserrat"/>
              <a:ea typeface="Montserrat"/>
              <a:cs typeface="Montserrat"/>
              <a:sym typeface="Montserrat"/>
            </a:endParaRPr>
          </a:p>
          <a:p>
            <a:pPr indent="0" lvl="0" marL="0" rtl="0" algn="l">
              <a:spcBef>
                <a:spcPts val="0"/>
              </a:spcBef>
              <a:spcAft>
                <a:spcPts val="0"/>
              </a:spcAft>
              <a:buClr>
                <a:schemeClr val="dk1"/>
              </a:buClr>
              <a:buSzPct val="39285"/>
              <a:buFont typeface="Arial"/>
              <a:buNone/>
            </a:pPr>
            <a:r>
              <a:t/>
            </a:r>
            <a:endParaRPr b="1">
              <a:latin typeface="Montserrat"/>
              <a:ea typeface="Montserrat"/>
              <a:cs typeface="Montserrat"/>
              <a:sym typeface="Montserrat"/>
            </a:endParaRPr>
          </a:p>
          <a:p>
            <a:pPr indent="0" lvl="0" marL="0" rtl="0" algn="l">
              <a:spcBef>
                <a:spcPts val="0"/>
              </a:spcBef>
              <a:spcAft>
                <a:spcPts val="0"/>
              </a:spcAft>
              <a:buNone/>
            </a:pPr>
            <a:r>
              <a:t/>
            </a:r>
            <a:endParaRPr b="1">
              <a:latin typeface="Montserrat"/>
              <a:ea typeface="Montserrat"/>
              <a:cs typeface="Montserrat"/>
              <a:sym typeface="Montserrat"/>
            </a:endParaRPr>
          </a:p>
        </p:txBody>
      </p:sp>
      <p:graphicFrame>
        <p:nvGraphicFramePr>
          <p:cNvPr id="146" name="Google Shape;146;p19"/>
          <p:cNvGraphicFramePr/>
          <p:nvPr/>
        </p:nvGraphicFramePr>
        <p:xfrm>
          <a:off x="311700" y="1152475"/>
          <a:ext cx="3000000" cy="3000000"/>
        </p:xfrm>
        <a:graphic>
          <a:graphicData uri="http://schemas.openxmlformats.org/drawingml/2006/table">
            <a:tbl>
              <a:tblPr>
                <a:noFill/>
                <a:tableStyleId>{4A82903A-24CB-4D6D-9537-2672B862C253}</a:tableStyleId>
              </a:tblPr>
              <a:tblGrid>
                <a:gridCol w="3773750"/>
                <a:gridCol w="4599800"/>
              </a:tblGrid>
              <a:tr h="3122925">
                <a:tc>
                  <a:txBody>
                    <a:bodyPr/>
                    <a:lstStyle/>
                    <a:p>
                      <a:pPr indent="0" lvl="0" marL="0" rtl="0" algn="l">
                        <a:spcBef>
                          <a:spcPts val="0"/>
                        </a:spcBef>
                        <a:spcAft>
                          <a:spcPts val="0"/>
                        </a:spcAft>
                        <a:buClr>
                          <a:schemeClr val="dk1"/>
                        </a:buClr>
                        <a:buSzPts val="1100"/>
                        <a:buFont typeface="Arial"/>
                        <a:buNone/>
                      </a:pPr>
                      <a:r>
                        <a:rPr lang="en" sz="1200">
                          <a:latin typeface="Montserrat"/>
                          <a:ea typeface="Montserrat"/>
                          <a:cs typeface="Montserrat"/>
                          <a:sym typeface="Montserrat"/>
                        </a:rPr>
                        <a:t>From Exploratory to Stable</a:t>
                      </a:r>
                      <a:endParaRPr sz="1200">
                        <a:latin typeface="Montserrat"/>
                        <a:ea typeface="Montserrat"/>
                        <a:cs typeface="Montserrat"/>
                        <a:sym typeface="Montserrat"/>
                      </a:endParaRPr>
                    </a:p>
                    <a:p>
                      <a:pPr indent="0" lvl="0" marL="0" rtl="0" algn="l">
                        <a:spcBef>
                          <a:spcPts val="0"/>
                        </a:spcBef>
                        <a:spcAft>
                          <a:spcPts val="0"/>
                        </a:spcAft>
                        <a:buNone/>
                      </a:pPr>
                      <a:r>
                        <a:t/>
                      </a:r>
                      <a:endParaRPr sz="1200">
                        <a:latin typeface="Montserrat"/>
                        <a:ea typeface="Montserrat"/>
                        <a:cs typeface="Montserrat"/>
                        <a:sym typeface="Montserrat"/>
                      </a:endParaRPr>
                    </a:p>
                    <a:p>
                      <a:pPr indent="-304800" lvl="0" marL="457200" rtl="0" algn="l">
                        <a:spcBef>
                          <a:spcPts val="0"/>
                        </a:spcBef>
                        <a:spcAft>
                          <a:spcPts val="0"/>
                        </a:spcAft>
                        <a:buSzPts val="1200"/>
                        <a:buFont typeface="Montserrat"/>
                        <a:buChar char="●"/>
                      </a:pPr>
                      <a:r>
                        <a:rPr lang="en" sz="1200">
                          <a:latin typeface="Montserrat"/>
                          <a:ea typeface="Montserrat"/>
                          <a:cs typeface="Montserrat"/>
                          <a:sym typeface="Montserrat"/>
                        </a:rPr>
                        <a:t>Initial Run: 5 clusters were identified but deemed too small and statistically unstable for practical application.</a:t>
                      </a:r>
                      <a:endParaRPr sz="1200">
                        <a:latin typeface="Montserrat"/>
                        <a:ea typeface="Montserrat"/>
                        <a:cs typeface="Montserrat"/>
                        <a:sym typeface="Montserrat"/>
                      </a:endParaRPr>
                    </a:p>
                    <a:p>
                      <a:pPr indent="0" lvl="0" marL="457200" rtl="0" algn="l">
                        <a:spcBef>
                          <a:spcPts val="0"/>
                        </a:spcBef>
                        <a:spcAft>
                          <a:spcPts val="0"/>
                        </a:spcAft>
                        <a:buNone/>
                      </a:pPr>
                      <a:r>
                        <a:t/>
                      </a:r>
                      <a:endParaRPr sz="1200">
                        <a:latin typeface="Montserrat"/>
                        <a:ea typeface="Montserrat"/>
                        <a:cs typeface="Montserrat"/>
                        <a:sym typeface="Montserrat"/>
                      </a:endParaRPr>
                    </a:p>
                    <a:p>
                      <a:pPr indent="-304800" lvl="0" marL="457200" rtl="0" algn="l">
                        <a:spcBef>
                          <a:spcPts val="0"/>
                        </a:spcBef>
                        <a:spcAft>
                          <a:spcPts val="0"/>
                        </a:spcAft>
                        <a:buSzPts val="1200"/>
                        <a:buFont typeface="Montserrat"/>
                        <a:buChar char="●"/>
                      </a:pPr>
                      <a:r>
                        <a:rPr lang="en" sz="1200">
                          <a:latin typeface="Montserrat"/>
                          <a:ea typeface="Montserrat"/>
                          <a:cs typeface="Montserrat"/>
                          <a:sym typeface="Montserrat"/>
                        </a:rPr>
                        <a:t>Final Solution: A robust 2-Cluster Solution was validated using Ward's Hierarchical Method.</a:t>
                      </a:r>
                      <a:endParaRPr sz="1200">
                        <a:latin typeface="Montserrat"/>
                        <a:ea typeface="Montserrat"/>
                        <a:cs typeface="Montserrat"/>
                        <a:sym typeface="Montserrat"/>
                      </a:endParaRPr>
                    </a:p>
                    <a:p>
                      <a:pPr indent="0" lvl="0" marL="457200" rtl="0" algn="l">
                        <a:spcBef>
                          <a:spcPts val="0"/>
                        </a:spcBef>
                        <a:spcAft>
                          <a:spcPts val="0"/>
                        </a:spcAft>
                        <a:buNone/>
                      </a:pPr>
                      <a:r>
                        <a:t/>
                      </a:r>
                      <a:endParaRPr sz="1200">
                        <a:latin typeface="Montserrat"/>
                        <a:ea typeface="Montserrat"/>
                        <a:cs typeface="Montserrat"/>
                        <a:sym typeface="Montserrat"/>
                      </a:endParaRPr>
                    </a:p>
                    <a:p>
                      <a:pPr indent="-304800" lvl="0" marL="457200" rtl="0" algn="l">
                        <a:spcBef>
                          <a:spcPts val="0"/>
                        </a:spcBef>
                        <a:spcAft>
                          <a:spcPts val="0"/>
                        </a:spcAft>
                        <a:buSzPts val="1200"/>
                        <a:buFont typeface="Montserrat"/>
                        <a:buChar char="●"/>
                      </a:pPr>
                      <a:r>
                        <a:rPr lang="en" sz="1200">
                          <a:latin typeface="Montserrat"/>
                          <a:ea typeface="Montserrat"/>
                          <a:cs typeface="Montserrat"/>
                          <a:sym typeface="Montserrat"/>
                        </a:rPr>
                        <a:t>The "Elbow": Visual outputs indicated a clear separation point, making these two groups distinct and 100% classifiable.</a:t>
                      </a:r>
                      <a:endParaRPr sz="1200">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r>
            </a:tbl>
          </a:graphicData>
        </a:graphic>
      </p:graphicFrame>
      <p:pic>
        <p:nvPicPr>
          <p:cNvPr id="147" name="Google Shape;147;p19" title="Screenshot 2025-11-20 at 2.07.06 PM.png"/>
          <p:cNvPicPr preferRelativeResize="0"/>
          <p:nvPr/>
        </p:nvPicPr>
        <p:blipFill>
          <a:blip r:embed="rId3">
            <a:alphaModFix/>
          </a:blip>
          <a:stretch>
            <a:fillRect/>
          </a:stretch>
        </p:blipFill>
        <p:spPr>
          <a:xfrm>
            <a:off x="4225650" y="1229038"/>
            <a:ext cx="4205700" cy="298627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51" name="Shape 151"/>
        <p:cNvGrpSpPr/>
        <p:nvPr/>
      </p:nvGrpSpPr>
      <p:grpSpPr>
        <a:xfrm>
          <a:off x="0" y="0"/>
          <a:ext cx="0" cy="0"/>
          <a:chOff x="0" y="0"/>
          <a:chExt cx="0" cy="0"/>
        </a:xfrm>
      </p:grpSpPr>
      <p:pic>
        <p:nvPicPr>
          <p:cNvPr descr="image.png" id="152" name="Google Shape;152;p20"/>
          <p:cNvPicPr preferRelativeResize="0"/>
          <p:nvPr/>
        </p:nvPicPr>
        <p:blipFill rotWithShape="1">
          <a:blip r:embed="rId3">
            <a:alphaModFix/>
          </a:blip>
          <a:srcRect b="0" l="0" r="0" t="0"/>
          <a:stretch/>
        </p:blipFill>
        <p:spPr>
          <a:xfrm>
            <a:off x="1035844" y="1214438"/>
            <a:ext cx="2714625" cy="2714625"/>
          </a:xfrm>
          <a:prstGeom prst="rect">
            <a:avLst/>
          </a:prstGeom>
          <a:noFill/>
          <a:ln>
            <a:noFill/>
          </a:ln>
        </p:spPr>
      </p:pic>
      <p:sp>
        <p:nvSpPr>
          <p:cNvPr id="153" name="Google Shape;153;p20"/>
          <p:cNvSpPr txBox="1"/>
          <p:nvPr/>
        </p:nvSpPr>
        <p:spPr>
          <a:xfrm>
            <a:off x="4732825" y="926869"/>
            <a:ext cx="4275600" cy="5232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i="0" lang="en" sz="3400" u="none" cap="none" strike="noStrike">
                <a:solidFill>
                  <a:schemeClr val="accent1"/>
                </a:solidFill>
                <a:latin typeface="Montserrat"/>
                <a:ea typeface="Montserrat"/>
                <a:cs typeface="Montserrat"/>
                <a:sym typeface="Montserrat"/>
              </a:rPr>
              <a:t>Traditionalists</a:t>
            </a:r>
            <a:endParaRPr b="1" sz="1100">
              <a:solidFill>
                <a:schemeClr val="accent1"/>
              </a:solidFill>
              <a:latin typeface="Montserrat"/>
              <a:ea typeface="Montserrat"/>
              <a:cs typeface="Montserrat"/>
              <a:sym typeface="Montserrat"/>
            </a:endParaRPr>
          </a:p>
        </p:txBody>
      </p:sp>
      <p:sp>
        <p:nvSpPr>
          <p:cNvPr id="154" name="Google Shape;154;p20"/>
          <p:cNvSpPr txBox="1"/>
          <p:nvPr/>
        </p:nvSpPr>
        <p:spPr>
          <a:xfrm>
            <a:off x="4732825" y="1476937"/>
            <a:ext cx="4072200" cy="3078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i="0" lang="en" sz="2000" u="none" cap="none" strike="noStrike">
                <a:solidFill>
                  <a:srgbClr val="002D72"/>
                </a:solidFill>
                <a:latin typeface="Montserrat"/>
                <a:ea typeface="Montserrat"/>
                <a:cs typeface="Montserrat"/>
                <a:sym typeface="Montserrat"/>
              </a:rPr>
              <a:t>18% of Market</a:t>
            </a:r>
            <a:endParaRPr b="1" sz="1100">
              <a:solidFill>
                <a:srgbClr val="002D72"/>
              </a:solidFill>
              <a:latin typeface="Montserrat"/>
              <a:ea typeface="Montserrat"/>
              <a:cs typeface="Montserrat"/>
              <a:sym typeface="Montserrat"/>
            </a:endParaRPr>
          </a:p>
        </p:txBody>
      </p:sp>
      <p:pic>
        <p:nvPicPr>
          <p:cNvPr descr="image.png" id="155" name="Google Shape;155;p20"/>
          <p:cNvPicPr preferRelativeResize="0"/>
          <p:nvPr/>
        </p:nvPicPr>
        <p:blipFill rotWithShape="1">
          <a:blip r:embed="rId4">
            <a:alphaModFix/>
          </a:blip>
          <a:srcRect b="0" l="0" r="0" t="0"/>
          <a:stretch/>
        </p:blipFill>
        <p:spPr>
          <a:xfrm>
            <a:off x="1092994" y="1169238"/>
            <a:ext cx="2600325" cy="2600325"/>
          </a:xfrm>
          <a:prstGeom prst="rect">
            <a:avLst/>
          </a:prstGeom>
          <a:noFill/>
          <a:ln>
            <a:noFill/>
          </a:ln>
        </p:spPr>
      </p:pic>
      <p:sp>
        <p:nvSpPr>
          <p:cNvPr id="156" name="Google Shape;156;p20"/>
          <p:cNvSpPr txBox="1"/>
          <p:nvPr/>
        </p:nvSpPr>
        <p:spPr>
          <a:xfrm>
            <a:off x="4982856" y="1962712"/>
            <a:ext cx="3822000" cy="184800"/>
          </a:xfrm>
          <a:prstGeom prst="rect">
            <a:avLst/>
          </a:prstGeom>
          <a:noFill/>
          <a:ln>
            <a:noFill/>
          </a:ln>
        </p:spPr>
        <p:txBody>
          <a:bodyPr anchorCtr="0" anchor="t" bIns="0" lIns="200025" spcFirstLastPara="1" rIns="0" wrap="square" tIns="0">
            <a:spAutoFit/>
          </a:bodyPr>
          <a:lstStyle/>
          <a:p>
            <a:pPr indent="0" lvl="0" marL="0" marR="0" rtl="0" algn="l">
              <a:lnSpc>
                <a:spcPct val="150000"/>
              </a:lnSpc>
              <a:spcBef>
                <a:spcPts val="0"/>
              </a:spcBef>
              <a:spcAft>
                <a:spcPts val="0"/>
              </a:spcAft>
              <a:buNone/>
            </a:pPr>
            <a:r>
              <a:rPr i="0" lang="en" sz="1200" u="none" cap="none" strike="noStrike">
                <a:solidFill>
                  <a:srgbClr val="334155"/>
                </a:solidFill>
                <a:latin typeface="Montserrat"/>
                <a:ea typeface="Montserrat"/>
                <a:cs typeface="Montserrat"/>
                <a:sym typeface="Montserrat"/>
              </a:rPr>
              <a:t>Key Trait: "Low-Engagement"</a:t>
            </a:r>
            <a:endParaRPr sz="1100">
              <a:latin typeface="Montserrat"/>
              <a:ea typeface="Montserrat"/>
              <a:cs typeface="Montserrat"/>
              <a:sym typeface="Montserrat"/>
            </a:endParaRPr>
          </a:p>
        </p:txBody>
      </p:sp>
      <p:sp>
        <p:nvSpPr>
          <p:cNvPr id="157" name="Google Shape;157;p20"/>
          <p:cNvSpPr txBox="1"/>
          <p:nvPr/>
        </p:nvSpPr>
        <p:spPr>
          <a:xfrm>
            <a:off x="4982856" y="2305612"/>
            <a:ext cx="3822000" cy="461700"/>
          </a:xfrm>
          <a:prstGeom prst="rect">
            <a:avLst/>
          </a:prstGeom>
          <a:noFill/>
          <a:ln>
            <a:noFill/>
          </a:ln>
        </p:spPr>
        <p:txBody>
          <a:bodyPr anchorCtr="0" anchor="t" bIns="0" lIns="200025" spcFirstLastPara="1" rIns="0" wrap="square" tIns="0">
            <a:spAutoFit/>
          </a:bodyPr>
          <a:lstStyle/>
          <a:p>
            <a:pPr indent="0" lvl="0" marL="0" marR="0" rtl="0" algn="l">
              <a:lnSpc>
                <a:spcPct val="150000"/>
              </a:lnSpc>
              <a:spcBef>
                <a:spcPts val="0"/>
              </a:spcBef>
              <a:spcAft>
                <a:spcPts val="0"/>
              </a:spcAft>
              <a:buNone/>
            </a:pPr>
            <a:r>
              <a:rPr b="1" i="0" lang="en" sz="1200" u="none" cap="none" strike="noStrike">
                <a:solidFill>
                  <a:srgbClr val="334155"/>
                </a:solidFill>
                <a:latin typeface="Montserrat"/>
                <a:ea typeface="Montserrat"/>
                <a:cs typeface="Montserrat"/>
                <a:sym typeface="Montserrat"/>
              </a:rPr>
              <a:t>Perspective:</a:t>
            </a:r>
            <a:r>
              <a:rPr i="0" lang="en" sz="1200" u="none" cap="none" strike="noStrike">
                <a:solidFill>
                  <a:srgbClr val="334155"/>
                </a:solidFill>
                <a:latin typeface="Montserrat"/>
                <a:ea typeface="Montserrat"/>
                <a:cs typeface="Montserrat"/>
                <a:sym typeface="Montserrat"/>
              </a:rPr>
              <a:t> Coffee is functional, not emotional.</a:t>
            </a:r>
            <a:endParaRPr sz="1100">
              <a:latin typeface="Montserrat"/>
              <a:ea typeface="Montserrat"/>
              <a:cs typeface="Montserrat"/>
              <a:sym typeface="Montserrat"/>
            </a:endParaRPr>
          </a:p>
        </p:txBody>
      </p:sp>
      <p:sp>
        <p:nvSpPr>
          <p:cNvPr id="158" name="Google Shape;158;p20"/>
          <p:cNvSpPr txBox="1"/>
          <p:nvPr/>
        </p:nvSpPr>
        <p:spPr>
          <a:xfrm>
            <a:off x="4965081" y="2781587"/>
            <a:ext cx="3822000" cy="184800"/>
          </a:xfrm>
          <a:prstGeom prst="rect">
            <a:avLst/>
          </a:prstGeom>
          <a:noFill/>
          <a:ln>
            <a:noFill/>
          </a:ln>
        </p:spPr>
        <p:txBody>
          <a:bodyPr anchorCtr="0" anchor="t" bIns="0" lIns="200025" spcFirstLastPara="1" rIns="0" wrap="square" tIns="0">
            <a:spAutoFit/>
          </a:bodyPr>
          <a:lstStyle/>
          <a:p>
            <a:pPr indent="0" lvl="0" marL="0" marR="0" rtl="0" algn="l">
              <a:lnSpc>
                <a:spcPct val="150000"/>
              </a:lnSpc>
              <a:spcBef>
                <a:spcPts val="0"/>
              </a:spcBef>
              <a:spcAft>
                <a:spcPts val="0"/>
              </a:spcAft>
              <a:buNone/>
            </a:pPr>
            <a:r>
              <a:rPr b="1" i="0" lang="en" sz="1200" u="none" cap="none" strike="noStrike">
                <a:solidFill>
                  <a:srgbClr val="334155"/>
                </a:solidFill>
                <a:latin typeface="Montserrat"/>
                <a:ea typeface="Montserrat"/>
                <a:cs typeface="Montserrat"/>
                <a:sym typeface="Montserrat"/>
              </a:rPr>
              <a:t>Behavior:</a:t>
            </a:r>
            <a:r>
              <a:rPr i="0" lang="en" sz="1200" u="none" cap="none" strike="noStrike">
                <a:solidFill>
                  <a:srgbClr val="334155"/>
                </a:solidFill>
                <a:latin typeface="Montserrat"/>
                <a:ea typeface="Montserrat"/>
                <a:cs typeface="Montserrat"/>
                <a:sym typeface="Montserrat"/>
              </a:rPr>
              <a:t> Occasional visits, price-sensitive.</a:t>
            </a:r>
            <a:endParaRPr sz="1100">
              <a:latin typeface="Montserrat"/>
              <a:ea typeface="Montserrat"/>
              <a:cs typeface="Montserrat"/>
              <a:sym typeface="Montserrat"/>
            </a:endParaRPr>
          </a:p>
        </p:txBody>
      </p:sp>
      <p:sp>
        <p:nvSpPr>
          <p:cNvPr id="159" name="Google Shape;159;p20"/>
          <p:cNvSpPr txBox="1"/>
          <p:nvPr/>
        </p:nvSpPr>
        <p:spPr>
          <a:xfrm>
            <a:off x="4965081" y="3124487"/>
            <a:ext cx="3822000" cy="184800"/>
          </a:xfrm>
          <a:prstGeom prst="rect">
            <a:avLst/>
          </a:prstGeom>
          <a:noFill/>
          <a:ln>
            <a:noFill/>
          </a:ln>
        </p:spPr>
        <p:txBody>
          <a:bodyPr anchorCtr="0" anchor="t" bIns="0" lIns="200025" spcFirstLastPara="1" rIns="0" wrap="square" tIns="0">
            <a:spAutoFit/>
          </a:bodyPr>
          <a:lstStyle/>
          <a:p>
            <a:pPr indent="0" lvl="0" marL="0" marR="0" rtl="0" algn="l">
              <a:lnSpc>
                <a:spcPct val="150000"/>
              </a:lnSpc>
              <a:spcBef>
                <a:spcPts val="0"/>
              </a:spcBef>
              <a:spcAft>
                <a:spcPts val="0"/>
              </a:spcAft>
              <a:buNone/>
            </a:pPr>
            <a:r>
              <a:rPr b="1" i="0" lang="en" sz="1200" u="none" cap="none" strike="noStrike">
                <a:solidFill>
                  <a:srgbClr val="334155"/>
                </a:solidFill>
                <a:latin typeface="Montserrat"/>
                <a:ea typeface="Montserrat"/>
                <a:cs typeface="Montserrat"/>
                <a:sym typeface="Montserrat"/>
              </a:rPr>
              <a:t>Preference:</a:t>
            </a:r>
            <a:r>
              <a:rPr i="0" lang="en" sz="1200" u="none" cap="none" strike="noStrike">
                <a:solidFill>
                  <a:srgbClr val="334155"/>
                </a:solidFill>
                <a:latin typeface="Montserrat"/>
                <a:ea typeface="Montserrat"/>
                <a:cs typeface="Montserrat"/>
                <a:sym typeface="Montserrat"/>
              </a:rPr>
              <a:t> Standard hot coffee options.</a:t>
            </a:r>
            <a:endParaRPr sz="1100">
              <a:latin typeface="Montserrat"/>
              <a:ea typeface="Montserrat"/>
              <a:cs typeface="Montserrat"/>
              <a:sym typeface="Montserrat"/>
            </a:endParaRPr>
          </a:p>
        </p:txBody>
      </p:sp>
      <p:sp>
        <p:nvSpPr>
          <p:cNvPr id="160" name="Google Shape;160;p20"/>
          <p:cNvSpPr txBox="1"/>
          <p:nvPr/>
        </p:nvSpPr>
        <p:spPr>
          <a:xfrm>
            <a:off x="4965081" y="3467387"/>
            <a:ext cx="3822000" cy="461700"/>
          </a:xfrm>
          <a:prstGeom prst="rect">
            <a:avLst/>
          </a:prstGeom>
          <a:noFill/>
          <a:ln>
            <a:noFill/>
          </a:ln>
        </p:spPr>
        <p:txBody>
          <a:bodyPr anchorCtr="0" anchor="t" bIns="0" lIns="200025" spcFirstLastPara="1" rIns="0" wrap="square" tIns="0">
            <a:spAutoFit/>
          </a:bodyPr>
          <a:lstStyle/>
          <a:p>
            <a:pPr indent="0" lvl="0" marL="0" marR="0" rtl="0" algn="l">
              <a:lnSpc>
                <a:spcPct val="150000"/>
              </a:lnSpc>
              <a:spcBef>
                <a:spcPts val="0"/>
              </a:spcBef>
              <a:spcAft>
                <a:spcPts val="0"/>
              </a:spcAft>
              <a:buNone/>
            </a:pPr>
            <a:r>
              <a:rPr b="1" i="0" lang="en" sz="1200" u="none" cap="none" strike="noStrike">
                <a:solidFill>
                  <a:srgbClr val="334155"/>
                </a:solidFill>
                <a:latin typeface="Montserrat"/>
                <a:ea typeface="Montserrat"/>
                <a:cs typeface="Montserrat"/>
                <a:sym typeface="Montserrat"/>
              </a:rPr>
              <a:t>Opportunity:</a:t>
            </a:r>
            <a:r>
              <a:rPr i="0" lang="en" sz="1200" u="none" cap="none" strike="noStrike">
                <a:solidFill>
                  <a:srgbClr val="334155"/>
                </a:solidFill>
                <a:latin typeface="Montserrat"/>
                <a:ea typeface="Montserrat"/>
                <a:cs typeface="Montserrat"/>
                <a:sym typeface="Montserrat"/>
              </a:rPr>
              <a:t> A growth target for convenience-driven value.</a:t>
            </a:r>
            <a:endParaRPr sz="1100">
              <a:latin typeface="Montserrat"/>
              <a:ea typeface="Montserrat"/>
              <a:cs typeface="Montserrat"/>
              <a:sym typeface="Montserrat"/>
            </a:endParaRPr>
          </a:p>
        </p:txBody>
      </p:sp>
      <p:sp>
        <p:nvSpPr>
          <p:cNvPr id="161" name="Google Shape;161;p20"/>
          <p:cNvSpPr txBox="1"/>
          <p:nvPr/>
        </p:nvSpPr>
        <p:spPr>
          <a:xfrm>
            <a:off x="4750594" y="2305600"/>
            <a:ext cx="57000" cy="215400"/>
          </a:xfrm>
          <a:prstGeom prst="rect">
            <a:avLst/>
          </a:prstGeom>
          <a:noFill/>
          <a:ln>
            <a:noFill/>
          </a:ln>
        </p:spPr>
        <p:txBody>
          <a:bodyPr anchorCtr="0" anchor="t" bIns="0" lIns="0" spcFirstLastPara="1" rIns="0" wrap="square" tIns="0">
            <a:spAutoFit/>
          </a:bodyPr>
          <a:lstStyle/>
          <a:p>
            <a:pPr indent="0" lvl="0" marL="0" marR="0" rtl="0" algn="l">
              <a:lnSpc>
                <a:spcPct val="150000"/>
              </a:lnSpc>
              <a:spcBef>
                <a:spcPts val="0"/>
              </a:spcBef>
              <a:spcAft>
                <a:spcPts val="0"/>
              </a:spcAft>
              <a:buNone/>
            </a:pPr>
            <a:r>
              <a:rPr b="1" i="0" lang="en" sz="1400" u="none" cap="none" strike="noStrike">
                <a:solidFill>
                  <a:srgbClr val="002D72"/>
                </a:solidFill>
                <a:latin typeface="Afacad Flux"/>
                <a:ea typeface="Afacad Flux"/>
                <a:cs typeface="Afacad Flux"/>
                <a:sym typeface="Afacad Flux"/>
              </a:rPr>
              <a:t>•</a:t>
            </a:r>
            <a:endParaRPr sz="1100"/>
          </a:p>
        </p:txBody>
      </p:sp>
      <p:sp>
        <p:nvSpPr>
          <p:cNvPr id="162" name="Google Shape;162;p20"/>
          <p:cNvSpPr txBox="1"/>
          <p:nvPr/>
        </p:nvSpPr>
        <p:spPr>
          <a:xfrm>
            <a:off x="4759481" y="2767300"/>
            <a:ext cx="57000" cy="215400"/>
          </a:xfrm>
          <a:prstGeom prst="rect">
            <a:avLst/>
          </a:prstGeom>
          <a:noFill/>
          <a:ln>
            <a:noFill/>
          </a:ln>
        </p:spPr>
        <p:txBody>
          <a:bodyPr anchorCtr="0" anchor="t" bIns="0" lIns="0" spcFirstLastPara="1" rIns="0" wrap="square" tIns="0">
            <a:spAutoFit/>
          </a:bodyPr>
          <a:lstStyle/>
          <a:p>
            <a:pPr indent="0" lvl="0" marL="0" marR="0" rtl="0" algn="l">
              <a:lnSpc>
                <a:spcPct val="150000"/>
              </a:lnSpc>
              <a:spcBef>
                <a:spcPts val="0"/>
              </a:spcBef>
              <a:spcAft>
                <a:spcPts val="0"/>
              </a:spcAft>
              <a:buNone/>
            </a:pPr>
            <a:r>
              <a:rPr b="1" i="0" lang="en" sz="1400" u="none" cap="none" strike="noStrike">
                <a:solidFill>
                  <a:srgbClr val="002D72"/>
                </a:solidFill>
                <a:latin typeface="Afacad Flux"/>
                <a:ea typeface="Afacad Flux"/>
                <a:cs typeface="Afacad Flux"/>
                <a:sym typeface="Afacad Flux"/>
              </a:rPr>
              <a:t>•</a:t>
            </a:r>
            <a:endParaRPr sz="1100"/>
          </a:p>
        </p:txBody>
      </p:sp>
      <p:sp>
        <p:nvSpPr>
          <p:cNvPr id="163" name="Google Shape;163;p20"/>
          <p:cNvSpPr txBox="1"/>
          <p:nvPr/>
        </p:nvSpPr>
        <p:spPr>
          <a:xfrm>
            <a:off x="4759481" y="3144687"/>
            <a:ext cx="57000" cy="215400"/>
          </a:xfrm>
          <a:prstGeom prst="rect">
            <a:avLst/>
          </a:prstGeom>
          <a:noFill/>
          <a:ln>
            <a:noFill/>
          </a:ln>
        </p:spPr>
        <p:txBody>
          <a:bodyPr anchorCtr="0" anchor="t" bIns="0" lIns="0" spcFirstLastPara="1" rIns="0" wrap="square" tIns="0">
            <a:spAutoFit/>
          </a:bodyPr>
          <a:lstStyle/>
          <a:p>
            <a:pPr indent="0" lvl="0" marL="0" marR="0" rtl="0" algn="l">
              <a:lnSpc>
                <a:spcPct val="150000"/>
              </a:lnSpc>
              <a:spcBef>
                <a:spcPts val="0"/>
              </a:spcBef>
              <a:spcAft>
                <a:spcPts val="0"/>
              </a:spcAft>
              <a:buNone/>
            </a:pPr>
            <a:r>
              <a:rPr b="1" i="0" lang="en" sz="1400" u="none" cap="none" strike="noStrike">
                <a:solidFill>
                  <a:srgbClr val="002D72"/>
                </a:solidFill>
                <a:latin typeface="Afacad Flux"/>
                <a:ea typeface="Afacad Flux"/>
                <a:cs typeface="Afacad Flux"/>
                <a:sym typeface="Afacad Flux"/>
              </a:rPr>
              <a:t>•</a:t>
            </a:r>
            <a:endParaRPr sz="1100"/>
          </a:p>
        </p:txBody>
      </p:sp>
      <p:sp>
        <p:nvSpPr>
          <p:cNvPr id="164" name="Google Shape;164;p20"/>
          <p:cNvSpPr txBox="1"/>
          <p:nvPr/>
        </p:nvSpPr>
        <p:spPr>
          <a:xfrm>
            <a:off x="4750606" y="3504825"/>
            <a:ext cx="57000" cy="215400"/>
          </a:xfrm>
          <a:prstGeom prst="rect">
            <a:avLst/>
          </a:prstGeom>
          <a:noFill/>
          <a:ln>
            <a:noFill/>
          </a:ln>
        </p:spPr>
        <p:txBody>
          <a:bodyPr anchorCtr="0" anchor="t" bIns="0" lIns="0" spcFirstLastPara="1" rIns="0" wrap="square" tIns="0">
            <a:spAutoFit/>
          </a:bodyPr>
          <a:lstStyle/>
          <a:p>
            <a:pPr indent="0" lvl="0" marL="0" marR="0" rtl="0" algn="l">
              <a:lnSpc>
                <a:spcPct val="150000"/>
              </a:lnSpc>
              <a:spcBef>
                <a:spcPts val="0"/>
              </a:spcBef>
              <a:spcAft>
                <a:spcPts val="0"/>
              </a:spcAft>
              <a:buNone/>
            </a:pPr>
            <a:r>
              <a:rPr b="1" i="0" lang="en" sz="1400" u="none" cap="none" strike="noStrike">
                <a:solidFill>
                  <a:srgbClr val="002D72"/>
                </a:solidFill>
                <a:latin typeface="Afacad Flux"/>
                <a:ea typeface="Afacad Flux"/>
                <a:cs typeface="Afacad Flux"/>
                <a:sym typeface="Afacad Flux"/>
              </a:rPr>
              <a:t>•</a:t>
            </a:r>
            <a:endParaRPr sz="1100"/>
          </a:p>
        </p:txBody>
      </p:sp>
      <p:sp>
        <p:nvSpPr>
          <p:cNvPr id="165" name="Google Shape;165;p20"/>
          <p:cNvSpPr txBox="1"/>
          <p:nvPr/>
        </p:nvSpPr>
        <p:spPr>
          <a:xfrm>
            <a:off x="4750606" y="3864975"/>
            <a:ext cx="57000" cy="169200"/>
          </a:xfrm>
          <a:prstGeom prst="rect">
            <a:avLst/>
          </a:prstGeom>
          <a:noFill/>
          <a:ln>
            <a:noFill/>
          </a:ln>
        </p:spPr>
        <p:txBody>
          <a:bodyPr anchorCtr="0" anchor="t" bIns="0" lIns="0" spcFirstLastPara="1" rIns="0" wrap="square" tIns="0">
            <a:spAutoFit/>
          </a:bodyPr>
          <a:lstStyle/>
          <a:p>
            <a:pPr indent="0" lvl="0" marL="0" marR="0" rtl="0" algn="l">
              <a:lnSpc>
                <a:spcPct val="150000"/>
              </a:lnSpc>
              <a:spcBef>
                <a:spcPts val="0"/>
              </a:spcBef>
              <a:spcAft>
                <a:spcPts val="0"/>
              </a:spcAft>
              <a:buNone/>
            </a:pPr>
            <a:r>
              <a:t/>
            </a:r>
            <a:endParaRPr sz="11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69" name="Shape 169"/>
        <p:cNvGrpSpPr/>
        <p:nvPr/>
      </p:nvGrpSpPr>
      <p:grpSpPr>
        <a:xfrm>
          <a:off x="0" y="0"/>
          <a:ext cx="0" cy="0"/>
          <a:chOff x="0" y="0"/>
          <a:chExt cx="0" cy="0"/>
        </a:xfrm>
      </p:grpSpPr>
      <p:pic>
        <p:nvPicPr>
          <p:cNvPr descr="image.png" id="170" name="Google Shape;170;p21"/>
          <p:cNvPicPr preferRelativeResize="0"/>
          <p:nvPr/>
        </p:nvPicPr>
        <p:blipFill rotWithShape="1">
          <a:blip r:embed="rId3">
            <a:alphaModFix/>
          </a:blip>
          <a:srcRect b="0" l="0" r="0" t="0"/>
          <a:stretch/>
        </p:blipFill>
        <p:spPr>
          <a:xfrm>
            <a:off x="5687415" y="903850"/>
            <a:ext cx="2822784" cy="3056450"/>
          </a:xfrm>
          <a:prstGeom prst="rect">
            <a:avLst/>
          </a:prstGeom>
          <a:noFill/>
          <a:ln>
            <a:noFill/>
          </a:ln>
        </p:spPr>
      </p:pic>
      <p:sp>
        <p:nvSpPr>
          <p:cNvPr id="171" name="Google Shape;171;p21"/>
          <p:cNvSpPr txBox="1"/>
          <p:nvPr/>
        </p:nvSpPr>
        <p:spPr>
          <a:xfrm>
            <a:off x="450400" y="727922"/>
            <a:ext cx="4446000" cy="5442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i="0" lang="en" sz="3535" u="none" cap="none" strike="noStrike">
                <a:solidFill>
                  <a:schemeClr val="accent1"/>
                </a:solidFill>
                <a:latin typeface="Montserrat"/>
                <a:ea typeface="Montserrat"/>
                <a:cs typeface="Montserrat"/>
                <a:sym typeface="Montserrat"/>
              </a:rPr>
              <a:t>Loyalists</a:t>
            </a:r>
            <a:endParaRPr b="1" sz="1143">
              <a:solidFill>
                <a:schemeClr val="accent1"/>
              </a:solidFill>
              <a:latin typeface="Montserrat"/>
              <a:ea typeface="Montserrat"/>
              <a:cs typeface="Montserrat"/>
              <a:sym typeface="Montserrat"/>
            </a:endParaRPr>
          </a:p>
        </p:txBody>
      </p:sp>
      <p:sp>
        <p:nvSpPr>
          <p:cNvPr id="172" name="Google Shape;172;p21"/>
          <p:cNvSpPr txBox="1"/>
          <p:nvPr/>
        </p:nvSpPr>
        <p:spPr>
          <a:xfrm>
            <a:off x="450400" y="1347256"/>
            <a:ext cx="4234500" cy="3201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i="0" lang="en" sz="2079" u="none" cap="none" strike="noStrike">
                <a:solidFill>
                  <a:srgbClr val="002D72"/>
                </a:solidFill>
                <a:latin typeface="Montserrat"/>
                <a:ea typeface="Montserrat"/>
                <a:cs typeface="Montserrat"/>
                <a:sym typeface="Montserrat"/>
              </a:rPr>
              <a:t>82% of Market</a:t>
            </a:r>
            <a:endParaRPr b="1" sz="1143">
              <a:solidFill>
                <a:srgbClr val="002D72"/>
              </a:solidFill>
              <a:latin typeface="Montserrat"/>
              <a:ea typeface="Montserrat"/>
              <a:cs typeface="Montserrat"/>
              <a:sym typeface="Montserrat"/>
            </a:endParaRPr>
          </a:p>
        </p:txBody>
      </p:sp>
      <p:sp>
        <p:nvSpPr>
          <p:cNvPr id="173" name="Google Shape;173;p21"/>
          <p:cNvSpPr txBox="1"/>
          <p:nvPr/>
        </p:nvSpPr>
        <p:spPr>
          <a:xfrm>
            <a:off x="710394" y="1894199"/>
            <a:ext cx="3974400" cy="192000"/>
          </a:xfrm>
          <a:prstGeom prst="rect">
            <a:avLst/>
          </a:prstGeom>
          <a:noFill/>
          <a:ln>
            <a:noFill/>
          </a:ln>
        </p:spPr>
        <p:txBody>
          <a:bodyPr anchorCtr="0" anchor="t" bIns="0" lIns="208000" spcFirstLastPara="1" rIns="0" wrap="square" tIns="0">
            <a:spAutoFit/>
          </a:bodyPr>
          <a:lstStyle/>
          <a:p>
            <a:pPr indent="0" lvl="0" marL="0" marR="0" rtl="0" algn="l">
              <a:lnSpc>
                <a:spcPct val="150000"/>
              </a:lnSpc>
              <a:spcBef>
                <a:spcPts val="0"/>
              </a:spcBef>
              <a:spcAft>
                <a:spcPts val="0"/>
              </a:spcAft>
              <a:buNone/>
            </a:pPr>
            <a:r>
              <a:rPr i="0" lang="en" sz="1247" u="none" cap="none" strike="noStrike">
                <a:solidFill>
                  <a:srgbClr val="334155"/>
                </a:solidFill>
                <a:latin typeface="Montserrat"/>
                <a:ea typeface="Montserrat"/>
                <a:cs typeface="Montserrat"/>
                <a:sym typeface="Montserrat"/>
              </a:rPr>
              <a:t>Key Trait: "Brand-Engaged"</a:t>
            </a:r>
            <a:endParaRPr sz="1143">
              <a:latin typeface="Montserrat"/>
              <a:ea typeface="Montserrat"/>
              <a:cs typeface="Montserrat"/>
              <a:sym typeface="Montserrat"/>
            </a:endParaRPr>
          </a:p>
        </p:txBody>
      </p:sp>
      <p:sp>
        <p:nvSpPr>
          <p:cNvPr id="174" name="Google Shape;174;p21"/>
          <p:cNvSpPr txBox="1"/>
          <p:nvPr/>
        </p:nvSpPr>
        <p:spPr>
          <a:xfrm>
            <a:off x="701131" y="2207827"/>
            <a:ext cx="3974400" cy="480300"/>
          </a:xfrm>
          <a:prstGeom prst="rect">
            <a:avLst/>
          </a:prstGeom>
          <a:noFill/>
          <a:ln>
            <a:noFill/>
          </a:ln>
        </p:spPr>
        <p:txBody>
          <a:bodyPr anchorCtr="0" anchor="t" bIns="0" lIns="208000" spcFirstLastPara="1" rIns="0" wrap="square" tIns="0">
            <a:spAutoFit/>
          </a:bodyPr>
          <a:lstStyle/>
          <a:p>
            <a:pPr indent="0" lvl="0" marL="0" marR="0" rtl="0" algn="l">
              <a:lnSpc>
                <a:spcPct val="150000"/>
              </a:lnSpc>
              <a:spcBef>
                <a:spcPts val="0"/>
              </a:spcBef>
              <a:spcAft>
                <a:spcPts val="0"/>
              </a:spcAft>
              <a:buNone/>
            </a:pPr>
            <a:r>
              <a:rPr b="1" i="0" lang="en" sz="1247" u="none" cap="none" strike="noStrike">
                <a:solidFill>
                  <a:srgbClr val="334155"/>
                </a:solidFill>
                <a:latin typeface="Montserrat"/>
                <a:ea typeface="Montserrat"/>
                <a:cs typeface="Montserrat"/>
                <a:sym typeface="Montserrat"/>
              </a:rPr>
              <a:t>Perspective:</a:t>
            </a:r>
            <a:r>
              <a:rPr i="0" lang="en" sz="1247" u="none" cap="none" strike="noStrike">
                <a:solidFill>
                  <a:srgbClr val="334155"/>
                </a:solidFill>
                <a:latin typeface="Montserrat"/>
                <a:ea typeface="Montserrat"/>
                <a:cs typeface="Montserrat"/>
                <a:sym typeface="Montserrat"/>
              </a:rPr>
              <a:t> Coffee is a key part of daily lifestyle.</a:t>
            </a:r>
            <a:endParaRPr sz="1143">
              <a:latin typeface="Montserrat"/>
              <a:ea typeface="Montserrat"/>
              <a:cs typeface="Montserrat"/>
              <a:sym typeface="Montserrat"/>
            </a:endParaRPr>
          </a:p>
        </p:txBody>
      </p:sp>
      <p:sp>
        <p:nvSpPr>
          <p:cNvPr id="175" name="Google Shape;175;p21"/>
          <p:cNvSpPr txBox="1"/>
          <p:nvPr/>
        </p:nvSpPr>
        <p:spPr>
          <a:xfrm>
            <a:off x="691881" y="2724305"/>
            <a:ext cx="3974400" cy="480300"/>
          </a:xfrm>
          <a:prstGeom prst="rect">
            <a:avLst/>
          </a:prstGeom>
          <a:noFill/>
          <a:ln>
            <a:noFill/>
          </a:ln>
        </p:spPr>
        <p:txBody>
          <a:bodyPr anchorCtr="0" anchor="t" bIns="0" lIns="208000" spcFirstLastPara="1" rIns="0" wrap="square" tIns="0">
            <a:spAutoFit/>
          </a:bodyPr>
          <a:lstStyle/>
          <a:p>
            <a:pPr indent="0" lvl="0" marL="0" marR="0" rtl="0" algn="l">
              <a:lnSpc>
                <a:spcPct val="150000"/>
              </a:lnSpc>
              <a:spcBef>
                <a:spcPts val="0"/>
              </a:spcBef>
              <a:spcAft>
                <a:spcPts val="0"/>
              </a:spcAft>
              <a:buNone/>
            </a:pPr>
            <a:r>
              <a:rPr b="1" i="0" lang="en" sz="1247" u="none" cap="none" strike="noStrike">
                <a:solidFill>
                  <a:srgbClr val="334155"/>
                </a:solidFill>
                <a:latin typeface="Montserrat"/>
                <a:ea typeface="Montserrat"/>
                <a:cs typeface="Montserrat"/>
                <a:sym typeface="Montserrat"/>
              </a:rPr>
              <a:t>Behavior:</a:t>
            </a:r>
            <a:r>
              <a:rPr i="0" lang="en" sz="1247" u="none" cap="none" strike="noStrike">
                <a:solidFill>
                  <a:srgbClr val="334155"/>
                </a:solidFill>
                <a:latin typeface="Montserrat"/>
                <a:ea typeface="Montserrat"/>
                <a:cs typeface="Montserrat"/>
                <a:sym typeface="Montserrat"/>
              </a:rPr>
              <a:t> Frequent visits, higher spend, socially active.</a:t>
            </a:r>
            <a:endParaRPr sz="1143">
              <a:latin typeface="Montserrat"/>
              <a:ea typeface="Montserrat"/>
              <a:cs typeface="Montserrat"/>
              <a:sym typeface="Montserrat"/>
            </a:endParaRPr>
          </a:p>
        </p:txBody>
      </p:sp>
      <p:sp>
        <p:nvSpPr>
          <p:cNvPr id="176" name="Google Shape;176;p21"/>
          <p:cNvSpPr txBox="1"/>
          <p:nvPr/>
        </p:nvSpPr>
        <p:spPr>
          <a:xfrm>
            <a:off x="691881" y="3256858"/>
            <a:ext cx="3974400" cy="480300"/>
          </a:xfrm>
          <a:prstGeom prst="rect">
            <a:avLst/>
          </a:prstGeom>
          <a:noFill/>
          <a:ln>
            <a:noFill/>
          </a:ln>
        </p:spPr>
        <p:txBody>
          <a:bodyPr anchorCtr="0" anchor="t" bIns="0" lIns="208000" spcFirstLastPara="1" rIns="0" wrap="square" tIns="0">
            <a:spAutoFit/>
          </a:bodyPr>
          <a:lstStyle/>
          <a:p>
            <a:pPr indent="0" lvl="0" marL="0" marR="0" rtl="0" algn="l">
              <a:lnSpc>
                <a:spcPct val="150000"/>
              </a:lnSpc>
              <a:spcBef>
                <a:spcPts val="0"/>
              </a:spcBef>
              <a:spcAft>
                <a:spcPts val="0"/>
              </a:spcAft>
              <a:buNone/>
            </a:pPr>
            <a:r>
              <a:rPr b="1" i="0" lang="en" sz="1247" u="none" cap="none" strike="noStrike">
                <a:solidFill>
                  <a:srgbClr val="334155"/>
                </a:solidFill>
                <a:latin typeface="Montserrat"/>
                <a:ea typeface="Montserrat"/>
                <a:cs typeface="Montserrat"/>
                <a:sym typeface="Montserrat"/>
              </a:rPr>
              <a:t>Preference:</a:t>
            </a:r>
            <a:r>
              <a:rPr i="0" lang="en" sz="1247" u="none" cap="none" strike="noStrike">
                <a:solidFill>
                  <a:srgbClr val="334155"/>
                </a:solidFill>
                <a:latin typeface="Montserrat"/>
                <a:ea typeface="Montserrat"/>
                <a:cs typeface="Montserrat"/>
                <a:sym typeface="Montserrat"/>
              </a:rPr>
              <a:t> Iced, blended, and unique energy drinks.</a:t>
            </a:r>
            <a:endParaRPr sz="1143">
              <a:latin typeface="Montserrat"/>
              <a:ea typeface="Montserrat"/>
              <a:cs typeface="Montserrat"/>
              <a:sym typeface="Montserrat"/>
            </a:endParaRPr>
          </a:p>
        </p:txBody>
      </p:sp>
      <p:sp>
        <p:nvSpPr>
          <p:cNvPr id="177" name="Google Shape;177;p21"/>
          <p:cNvSpPr txBox="1"/>
          <p:nvPr/>
        </p:nvSpPr>
        <p:spPr>
          <a:xfrm>
            <a:off x="691881" y="3769311"/>
            <a:ext cx="3974400" cy="480300"/>
          </a:xfrm>
          <a:prstGeom prst="rect">
            <a:avLst/>
          </a:prstGeom>
          <a:noFill/>
          <a:ln>
            <a:noFill/>
          </a:ln>
        </p:spPr>
        <p:txBody>
          <a:bodyPr anchorCtr="0" anchor="t" bIns="0" lIns="208000" spcFirstLastPara="1" rIns="0" wrap="square" tIns="0">
            <a:spAutoFit/>
          </a:bodyPr>
          <a:lstStyle/>
          <a:p>
            <a:pPr indent="0" lvl="0" marL="0" marR="0" rtl="0" algn="l">
              <a:lnSpc>
                <a:spcPct val="150000"/>
              </a:lnSpc>
              <a:spcBef>
                <a:spcPts val="0"/>
              </a:spcBef>
              <a:spcAft>
                <a:spcPts val="0"/>
              </a:spcAft>
              <a:buNone/>
            </a:pPr>
            <a:r>
              <a:rPr b="1" i="0" lang="en" sz="1247" u="none" cap="none" strike="noStrike">
                <a:solidFill>
                  <a:srgbClr val="334155"/>
                </a:solidFill>
                <a:latin typeface="Montserrat"/>
                <a:ea typeface="Montserrat"/>
                <a:cs typeface="Montserrat"/>
                <a:sym typeface="Montserrat"/>
              </a:rPr>
              <a:t>Alignment:</a:t>
            </a:r>
            <a:r>
              <a:rPr i="0" lang="en" sz="1247" u="none" cap="none" strike="noStrike">
                <a:solidFill>
                  <a:srgbClr val="334155"/>
                </a:solidFill>
                <a:latin typeface="Montserrat"/>
                <a:ea typeface="Montserrat"/>
                <a:cs typeface="Montserrat"/>
                <a:sym typeface="Montserrat"/>
              </a:rPr>
              <a:t> Deeply connected to the fun, friendly vibe.</a:t>
            </a:r>
            <a:endParaRPr sz="1143">
              <a:latin typeface="Montserrat"/>
              <a:ea typeface="Montserrat"/>
              <a:cs typeface="Montserrat"/>
              <a:sym typeface="Montserrat"/>
            </a:endParaRPr>
          </a:p>
        </p:txBody>
      </p:sp>
      <p:pic>
        <p:nvPicPr>
          <p:cNvPr descr="image.png" id="178" name="Google Shape;178;p21"/>
          <p:cNvPicPr preferRelativeResize="0"/>
          <p:nvPr/>
        </p:nvPicPr>
        <p:blipFill rotWithShape="1">
          <a:blip r:embed="rId4">
            <a:alphaModFix/>
          </a:blip>
          <a:srcRect b="0" l="0" r="0" t="0"/>
          <a:stretch/>
        </p:blipFill>
        <p:spPr>
          <a:xfrm>
            <a:off x="5746842" y="968196"/>
            <a:ext cx="2703930" cy="2927757"/>
          </a:xfrm>
          <a:prstGeom prst="rect">
            <a:avLst/>
          </a:prstGeom>
          <a:noFill/>
          <a:ln>
            <a:noFill/>
          </a:ln>
        </p:spPr>
      </p:pic>
      <p:sp>
        <p:nvSpPr>
          <p:cNvPr id="179" name="Google Shape;179;p21"/>
          <p:cNvSpPr txBox="1"/>
          <p:nvPr/>
        </p:nvSpPr>
        <p:spPr>
          <a:xfrm>
            <a:off x="487542" y="1878113"/>
            <a:ext cx="59400" cy="224100"/>
          </a:xfrm>
          <a:prstGeom prst="rect">
            <a:avLst/>
          </a:prstGeom>
          <a:noFill/>
          <a:ln>
            <a:noFill/>
          </a:ln>
        </p:spPr>
        <p:txBody>
          <a:bodyPr anchorCtr="0" anchor="t" bIns="0" lIns="0" spcFirstLastPara="1" rIns="0" wrap="square" tIns="0">
            <a:spAutoFit/>
          </a:bodyPr>
          <a:lstStyle/>
          <a:p>
            <a:pPr indent="0" lvl="0" marL="0" marR="0" rtl="0" algn="l">
              <a:lnSpc>
                <a:spcPct val="150000"/>
              </a:lnSpc>
              <a:spcBef>
                <a:spcPts val="0"/>
              </a:spcBef>
              <a:spcAft>
                <a:spcPts val="0"/>
              </a:spcAft>
              <a:buNone/>
            </a:pPr>
            <a:r>
              <a:rPr b="1" i="0" lang="en" sz="1455" u="none" cap="none" strike="noStrike">
                <a:solidFill>
                  <a:srgbClr val="002D72"/>
                </a:solidFill>
                <a:latin typeface="Afacad Flux"/>
                <a:ea typeface="Afacad Flux"/>
                <a:cs typeface="Afacad Flux"/>
                <a:sym typeface="Afacad Flux"/>
              </a:rPr>
              <a:t>•</a:t>
            </a:r>
            <a:endParaRPr sz="1143"/>
          </a:p>
        </p:txBody>
      </p:sp>
      <p:sp>
        <p:nvSpPr>
          <p:cNvPr id="180" name="Google Shape;180;p21"/>
          <p:cNvSpPr txBox="1"/>
          <p:nvPr/>
        </p:nvSpPr>
        <p:spPr>
          <a:xfrm>
            <a:off x="478279" y="2191741"/>
            <a:ext cx="59400" cy="224100"/>
          </a:xfrm>
          <a:prstGeom prst="rect">
            <a:avLst/>
          </a:prstGeom>
          <a:noFill/>
          <a:ln>
            <a:noFill/>
          </a:ln>
        </p:spPr>
        <p:txBody>
          <a:bodyPr anchorCtr="0" anchor="t" bIns="0" lIns="0" spcFirstLastPara="1" rIns="0" wrap="square" tIns="0">
            <a:spAutoFit/>
          </a:bodyPr>
          <a:lstStyle/>
          <a:p>
            <a:pPr indent="0" lvl="0" marL="0" marR="0" rtl="0" algn="l">
              <a:lnSpc>
                <a:spcPct val="150000"/>
              </a:lnSpc>
              <a:spcBef>
                <a:spcPts val="0"/>
              </a:spcBef>
              <a:spcAft>
                <a:spcPts val="0"/>
              </a:spcAft>
              <a:buNone/>
            </a:pPr>
            <a:r>
              <a:rPr b="1" i="0" lang="en" sz="1455" u="none" cap="none" strike="noStrike">
                <a:solidFill>
                  <a:srgbClr val="002D72"/>
                </a:solidFill>
                <a:latin typeface="Afacad Flux"/>
                <a:ea typeface="Afacad Flux"/>
                <a:cs typeface="Afacad Flux"/>
                <a:sym typeface="Afacad Flux"/>
              </a:rPr>
              <a:t>•</a:t>
            </a:r>
            <a:endParaRPr sz="1143"/>
          </a:p>
        </p:txBody>
      </p:sp>
      <p:sp>
        <p:nvSpPr>
          <p:cNvPr id="181" name="Google Shape;181;p21"/>
          <p:cNvSpPr txBox="1"/>
          <p:nvPr/>
        </p:nvSpPr>
        <p:spPr>
          <a:xfrm>
            <a:off x="469029" y="2708218"/>
            <a:ext cx="59400" cy="224100"/>
          </a:xfrm>
          <a:prstGeom prst="rect">
            <a:avLst/>
          </a:prstGeom>
          <a:noFill/>
          <a:ln>
            <a:noFill/>
          </a:ln>
        </p:spPr>
        <p:txBody>
          <a:bodyPr anchorCtr="0" anchor="t" bIns="0" lIns="0" spcFirstLastPara="1" rIns="0" wrap="square" tIns="0">
            <a:spAutoFit/>
          </a:bodyPr>
          <a:lstStyle/>
          <a:p>
            <a:pPr indent="0" lvl="0" marL="0" marR="0" rtl="0" algn="l">
              <a:lnSpc>
                <a:spcPct val="150000"/>
              </a:lnSpc>
              <a:spcBef>
                <a:spcPts val="0"/>
              </a:spcBef>
              <a:spcAft>
                <a:spcPts val="0"/>
              </a:spcAft>
              <a:buNone/>
            </a:pPr>
            <a:r>
              <a:rPr b="1" i="0" lang="en" sz="1455" u="none" cap="none" strike="noStrike">
                <a:solidFill>
                  <a:srgbClr val="002D72"/>
                </a:solidFill>
                <a:latin typeface="Afacad Flux"/>
                <a:ea typeface="Afacad Flux"/>
                <a:cs typeface="Afacad Flux"/>
                <a:sym typeface="Afacad Flux"/>
              </a:rPr>
              <a:t>•</a:t>
            </a:r>
            <a:endParaRPr sz="1143"/>
          </a:p>
        </p:txBody>
      </p:sp>
      <p:sp>
        <p:nvSpPr>
          <p:cNvPr id="182" name="Google Shape;182;p21"/>
          <p:cNvSpPr txBox="1"/>
          <p:nvPr/>
        </p:nvSpPr>
        <p:spPr>
          <a:xfrm>
            <a:off x="469029" y="3240771"/>
            <a:ext cx="59400" cy="224100"/>
          </a:xfrm>
          <a:prstGeom prst="rect">
            <a:avLst/>
          </a:prstGeom>
          <a:noFill/>
          <a:ln>
            <a:noFill/>
          </a:ln>
        </p:spPr>
        <p:txBody>
          <a:bodyPr anchorCtr="0" anchor="t" bIns="0" lIns="0" spcFirstLastPara="1" rIns="0" wrap="square" tIns="0">
            <a:spAutoFit/>
          </a:bodyPr>
          <a:lstStyle/>
          <a:p>
            <a:pPr indent="0" lvl="0" marL="0" marR="0" rtl="0" algn="l">
              <a:lnSpc>
                <a:spcPct val="150000"/>
              </a:lnSpc>
              <a:spcBef>
                <a:spcPts val="0"/>
              </a:spcBef>
              <a:spcAft>
                <a:spcPts val="0"/>
              </a:spcAft>
              <a:buNone/>
            </a:pPr>
            <a:r>
              <a:rPr b="1" i="0" lang="en" sz="1455" u="none" cap="none" strike="noStrike">
                <a:solidFill>
                  <a:srgbClr val="002D72"/>
                </a:solidFill>
                <a:latin typeface="Afacad Flux"/>
                <a:ea typeface="Afacad Flux"/>
                <a:cs typeface="Afacad Flux"/>
                <a:sym typeface="Afacad Flux"/>
              </a:rPr>
              <a:t>•</a:t>
            </a:r>
            <a:endParaRPr sz="1143"/>
          </a:p>
        </p:txBody>
      </p:sp>
      <p:sp>
        <p:nvSpPr>
          <p:cNvPr id="183" name="Google Shape;183;p21"/>
          <p:cNvSpPr txBox="1"/>
          <p:nvPr/>
        </p:nvSpPr>
        <p:spPr>
          <a:xfrm>
            <a:off x="469029" y="3753224"/>
            <a:ext cx="59400" cy="224100"/>
          </a:xfrm>
          <a:prstGeom prst="rect">
            <a:avLst/>
          </a:prstGeom>
          <a:noFill/>
          <a:ln>
            <a:noFill/>
          </a:ln>
        </p:spPr>
        <p:txBody>
          <a:bodyPr anchorCtr="0" anchor="t" bIns="0" lIns="0" spcFirstLastPara="1" rIns="0" wrap="square" tIns="0">
            <a:spAutoFit/>
          </a:bodyPr>
          <a:lstStyle/>
          <a:p>
            <a:pPr indent="0" lvl="0" marL="0" marR="0" rtl="0" algn="l">
              <a:lnSpc>
                <a:spcPct val="150000"/>
              </a:lnSpc>
              <a:spcBef>
                <a:spcPts val="0"/>
              </a:spcBef>
              <a:spcAft>
                <a:spcPts val="0"/>
              </a:spcAft>
              <a:buNone/>
            </a:pPr>
            <a:r>
              <a:rPr b="1" i="0" lang="en" sz="1455" u="none" cap="none" strike="noStrike">
                <a:solidFill>
                  <a:srgbClr val="002D72"/>
                </a:solidFill>
                <a:latin typeface="Afacad Flux"/>
                <a:ea typeface="Afacad Flux"/>
                <a:cs typeface="Afacad Flux"/>
                <a:sym typeface="Afacad Flux"/>
              </a:rPr>
              <a:t>•</a:t>
            </a:r>
            <a:endParaRPr sz="1143"/>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